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33"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51D0B0-5C7A-48D1-B167-6C052DAEAF63}" type="doc">
      <dgm:prSet loTypeId="urn:microsoft.com/office/officeart/2005/8/layout/pyramid2" loCatId="pyramid" qsTypeId="urn:microsoft.com/office/officeart/2005/8/quickstyle/simple1" qsCatId="simple" csTypeId="urn:microsoft.com/office/officeart/2005/8/colors/accent1_2" csCatId="accent1" phldr="1"/>
      <dgm:spPr/>
    </dgm:pt>
    <dgm:pt modelId="{714768F8-FA40-4B4C-891C-0951AB19A813}">
      <dgm:prSet phldrT="[Text]"/>
      <dgm:spPr/>
      <dgm:t>
        <a:bodyPr/>
        <a:lstStyle/>
        <a:p>
          <a:r>
            <a:rPr lang="en-IN" dirty="0" err="1"/>
            <a:t>spacex_url</a:t>
          </a:r>
          <a:r>
            <a:rPr lang="en-IN" dirty="0"/>
            <a:t>=</a:t>
          </a:r>
          <a:r>
            <a:rPr lang="en-IN" dirty="0" err="1"/>
            <a:t>spaceX</a:t>
          </a:r>
          <a:r>
            <a:rPr lang="en-IN" dirty="0"/>
            <a:t> API</a:t>
          </a:r>
        </a:p>
      </dgm:t>
    </dgm:pt>
    <dgm:pt modelId="{B1AD713E-8C8E-4FB8-8E26-E6F8F0BC39D6}" type="parTrans" cxnId="{C25D83CD-384B-411F-B24D-C146EC30492D}">
      <dgm:prSet/>
      <dgm:spPr/>
      <dgm:t>
        <a:bodyPr/>
        <a:lstStyle/>
        <a:p>
          <a:endParaRPr lang="en-IN"/>
        </a:p>
      </dgm:t>
    </dgm:pt>
    <dgm:pt modelId="{C43C7DD7-38B7-4485-A53B-5E6926C42601}" type="sibTrans" cxnId="{C25D83CD-384B-411F-B24D-C146EC30492D}">
      <dgm:prSet/>
      <dgm:spPr/>
      <dgm:t>
        <a:bodyPr/>
        <a:lstStyle/>
        <a:p>
          <a:endParaRPr lang="en-IN"/>
        </a:p>
      </dgm:t>
    </dgm:pt>
    <dgm:pt modelId="{D18A93CD-CBC2-4C17-A703-9A2F3F645B65}">
      <dgm:prSet phldrT="[Text]"/>
      <dgm:spPr/>
      <dgm:t>
        <a:bodyPr/>
        <a:lstStyle/>
        <a:p>
          <a:r>
            <a:rPr lang="en-IN" dirty="0"/>
            <a:t>response = </a:t>
          </a:r>
          <a:r>
            <a:rPr lang="en-IN" dirty="0" err="1"/>
            <a:t>requests.get</a:t>
          </a:r>
          <a:r>
            <a:rPr lang="en-IN" dirty="0"/>
            <a:t>(</a:t>
          </a:r>
          <a:r>
            <a:rPr lang="en-IN" dirty="0" err="1"/>
            <a:t>spacex_url</a:t>
          </a:r>
          <a:r>
            <a:rPr lang="en-IN" dirty="0"/>
            <a:t>)</a:t>
          </a:r>
        </a:p>
      </dgm:t>
    </dgm:pt>
    <dgm:pt modelId="{78FED4AB-6772-4431-9121-F22C77AD2B53}" type="parTrans" cxnId="{45C52105-DC13-41CE-B7C8-EA623CD52EFD}">
      <dgm:prSet/>
      <dgm:spPr/>
      <dgm:t>
        <a:bodyPr/>
        <a:lstStyle/>
        <a:p>
          <a:endParaRPr lang="en-IN"/>
        </a:p>
      </dgm:t>
    </dgm:pt>
    <dgm:pt modelId="{38837D67-CE9E-43E6-9440-C35B55598EBD}" type="sibTrans" cxnId="{45C52105-DC13-41CE-B7C8-EA623CD52EFD}">
      <dgm:prSet/>
      <dgm:spPr/>
      <dgm:t>
        <a:bodyPr/>
        <a:lstStyle/>
        <a:p>
          <a:endParaRPr lang="en-IN"/>
        </a:p>
      </dgm:t>
    </dgm:pt>
    <dgm:pt modelId="{7AC62AEF-B3C0-4798-9CC6-9C8DFAD3C446}">
      <dgm:prSet phldrT="[Text]"/>
      <dgm:spPr/>
      <dgm:t>
        <a:bodyPr/>
        <a:lstStyle/>
        <a:p>
          <a:r>
            <a:rPr lang="en-IN" dirty="0"/>
            <a:t>json_normalize(response)</a:t>
          </a:r>
        </a:p>
      </dgm:t>
    </dgm:pt>
    <dgm:pt modelId="{507918A3-8FE4-47C8-B3F8-B0DCC882F9B6}" type="parTrans" cxnId="{2EB0E79F-081B-4612-91DC-286EAA592326}">
      <dgm:prSet/>
      <dgm:spPr/>
      <dgm:t>
        <a:bodyPr/>
        <a:lstStyle/>
        <a:p>
          <a:endParaRPr lang="en-IN"/>
        </a:p>
      </dgm:t>
    </dgm:pt>
    <dgm:pt modelId="{AADE59F2-CE3E-469B-A1C6-FF4318C0D403}" type="sibTrans" cxnId="{2EB0E79F-081B-4612-91DC-286EAA592326}">
      <dgm:prSet/>
      <dgm:spPr/>
      <dgm:t>
        <a:bodyPr/>
        <a:lstStyle/>
        <a:p>
          <a:endParaRPr lang="en-IN"/>
        </a:p>
      </dgm:t>
    </dgm:pt>
    <dgm:pt modelId="{13C9711C-4741-43F9-90ED-F6FB33264437}" type="pres">
      <dgm:prSet presAssocID="{3E51D0B0-5C7A-48D1-B167-6C052DAEAF63}" presName="compositeShape" presStyleCnt="0">
        <dgm:presLayoutVars>
          <dgm:dir/>
          <dgm:resizeHandles/>
        </dgm:presLayoutVars>
      </dgm:prSet>
      <dgm:spPr/>
    </dgm:pt>
    <dgm:pt modelId="{23682E34-0F99-4F1C-9F7D-A66DAD8FF4CF}" type="pres">
      <dgm:prSet presAssocID="{3E51D0B0-5C7A-48D1-B167-6C052DAEAF63}" presName="pyramid" presStyleLbl="node1" presStyleIdx="0" presStyleCnt="1" custLinFactNeighborX="3430" custLinFactNeighborY="7483"/>
      <dgm:spPr/>
    </dgm:pt>
    <dgm:pt modelId="{9FECE35B-4DF9-4B0C-8FD3-F185D2F5ACE5}" type="pres">
      <dgm:prSet presAssocID="{3E51D0B0-5C7A-48D1-B167-6C052DAEAF63}" presName="theList" presStyleCnt="0"/>
      <dgm:spPr/>
    </dgm:pt>
    <dgm:pt modelId="{62C94EC9-CC14-47D1-A84A-5D71F1294243}" type="pres">
      <dgm:prSet presAssocID="{714768F8-FA40-4B4C-891C-0951AB19A813}" presName="aNode" presStyleLbl="fgAcc1" presStyleIdx="0" presStyleCnt="3">
        <dgm:presLayoutVars>
          <dgm:bulletEnabled val="1"/>
        </dgm:presLayoutVars>
      </dgm:prSet>
      <dgm:spPr/>
    </dgm:pt>
    <dgm:pt modelId="{10ACC259-394B-47AC-91E7-816D4CFBBF12}" type="pres">
      <dgm:prSet presAssocID="{714768F8-FA40-4B4C-891C-0951AB19A813}" presName="aSpace" presStyleCnt="0"/>
      <dgm:spPr/>
    </dgm:pt>
    <dgm:pt modelId="{16FC3B96-3669-453C-946D-9A74FB111685}" type="pres">
      <dgm:prSet presAssocID="{D18A93CD-CBC2-4C17-A703-9A2F3F645B65}" presName="aNode" presStyleLbl="fgAcc1" presStyleIdx="1" presStyleCnt="3">
        <dgm:presLayoutVars>
          <dgm:bulletEnabled val="1"/>
        </dgm:presLayoutVars>
      </dgm:prSet>
      <dgm:spPr/>
    </dgm:pt>
    <dgm:pt modelId="{9F0C38C0-89FE-4B39-98E8-A6805F45A008}" type="pres">
      <dgm:prSet presAssocID="{D18A93CD-CBC2-4C17-A703-9A2F3F645B65}" presName="aSpace" presStyleCnt="0"/>
      <dgm:spPr/>
    </dgm:pt>
    <dgm:pt modelId="{76425037-9A62-487B-B316-BE83A2247183}" type="pres">
      <dgm:prSet presAssocID="{7AC62AEF-B3C0-4798-9CC6-9C8DFAD3C446}" presName="aNode" presStyleLbl="fgAcc1" presStyleIdx="2" presStyleCnt="3">
        <dgm:presLayoutVars>
          <dgm:bulletEnabled val="1"/>
        </dgm:presLayoutVars>
      </dgm:prSet>
      <dgm:spPr/>
    </dgm:pt>
    <dgm:pt modelId="{5ABBFFAC-047B-40BA-9D20-D8EB4533BD8E}" type="pres">
      <dgm:prSet presAssocID="{7AC62AEF-B3C0-4798-9CC6-9C8DFAD3C446}" presName="aSpace" presStyleCnt="0"/>
      <dgm:spPr/>
    </dgm:pt>
  </dgm:ptLst>
  <dgm:cxnLst>
    <dgm:cxn modelId="{45C52105-DC13-41CE-B7C8-EA623CD52EFD}" srcId="{3E51D0B0-5C7A-48D1-B167-6C052DAEAF63}" destId="{D18A93CD-CBC2-4C17-A703-9A2F3F645B65}" srcOrd="1" destOrd="0" parTransId="{78FED4AB-6772-4431-9121-F22C77AD2B53}" sibTransId="{38837D67-CE9E-43E6-9440-C35B55598EBD}"/>
    <dgm:cxn modelId="{C87DE016-5A6E-4209-9212-68618D5C69EC}" type="presOf" srcId="{7AC62AEF-B3C0-4798-9CC6-9C8DFAD3C446}" destId="{76425037-9A62-487B-B316-BE83A2247183}" srcOrd="0" destOrd="0" presId="urn:microsoft.com/office/officeart/2005/8/layout/pyramid2"/>
    <dgm:cxn modelId="{3273C066-ECA0-4381-A711-EBEC3A812AE3}" type="presOf" srcId="{3E51D0B0-5C7A-48D1-B167-6C052DAEAF63}" destId="{13C9711C-4741-43F9-90ED-F6FB33264437}" srcOrd="0" destOrd="0" presId="urn:microsoft.com/office/officeart/2005/8/layout/pyramid2"/>
    <dgm:cxn modelId="{2EB0E79F-081B-4612-91DC-286EAA592326}" srcId="{3E51D0B0-5C7A-48D1-B167-6C052DAEAF63}" destId="{7AC62AEF-B3C0-4798-9CC6-9C8DFAD3C446}" srcOrd="2" destOrd="0" parTransId="{507918A3-8FE4-47C8-B3F8-B0DCC882F9B6}" sibTransId="{AADE59F2-CE3E-469B-A1C6-FF4318C0D403}"/>
    <dgm:cxn modelId="{827C96C4-CA53-477B-8A99-25A2D94004ED}" type="presOf" srcId="{D18A93CD-CBC2-4C17-A703-9A2F3F645B65}" destId="{16FC3B96-3669-453C-946D-9A74FB111685}" srcOrd="0" destOrd="0" presId="urn:microsoft.com/office/officeart/2005/8/layout/pyramid2"/>
    <dgm:cxn modelId="{C25D83CD-384B-411F-B24D-C146EC30492D}" srcId="{3E51D0B0-5C7A-48D1-B167-6C052DAEAF63}" destId="{714768F8-FA40-4B4C-891C-0951AB19A813}" srcOrd="0" destOrd="0" parTransId="{B1AD713E-8C8E-4FB8-8E26-E6F8F0BC39D6}" sibTransId="{C43C7DD7-38B7-4485-A53B-5E6926C42601}"/>
    <dgm:cxn modelId="{BC9415DE-F669-4AB1-9C93-101AD86467BA}" type="presOf" srcId="{714768F8-FA40-4B4C-891C-0951AB19A813}" destId="{62C94EC9-CC14-47D1-A84A-5D71F1294243}" srcOrd="0" destOrd="0" presId="urn:microsoft.com/office/officeart/2005/8/layout/pyramid2"/>
    <dgm:cxn modelId="{E69854F0-59E2-4570-A5C6-9B96193D43BB}" type="presParOf" srcId="{13C9711C-4741-43F9-90ED-F6FB33264437}" destId="{23682E34-0F99-4F1C-9F7D-A66DAD8FF4CF}" srcOrd="0" destOrd="0" presId="urn:microsoft.com/office/officeart/2005/8/layout/pyramid2"/>
    <dgm:cxn modelId="{47AB0AFA-409C-462B-8877-7F7181AE4B71}" type="presParOf" srcId="{13C9711C-4741-43F9-90ED-F6FB33264437}" destId="{9FECE35B-4DF9-4B0C-8FD3-F185D2F5ACE5}" srcOrd="1" destOrd="0" presId="urn:microsoft.com/office/officeart/2005/8/layout/pyramid2"/>
    <dgm:cxn modelId="{042222E1-91FB-47E7-B290-5A369E636A50}" type="presParOf" srcId="{9FECE35B-4DF9-4B0C-8FD3-F185D2F5ACE5}" destId="{62C94EC9-CC14-47D1-A84A-5D71F1294243}" srcOrd="0" destOrd="0" presId="urn:microsoft.com/office/officeart/2005/8/layout/pyramid2"/>
    <dgm:cxn modelId="{BD49A97F-78A8-4510-B1BC-980987B57C43}" type="presParOf" srcId="{9FECE35B-4DF9-4B0C-8FD3-F185D2F5ACE5}" destId="{10ACC259-394B-47AC-91E7-816D4CFBBF12}" srcOrd="1" destOrd="0" presId="urn:microsoft.com/office/officeart/2005/8/layout/pyramid2"/>
    <dgm:cxn modelId="{DC5F411A-1811-4DCD-A78D-17E2EF30ECB9}" type="presParOf" srcId="{9FECE35B-4DF9-4B0C-8FD3-F185D2F5ACE5}" destId="{16FC3B96-3669-453C-946D-9A74FB111685}" srcOrd="2" destOrd="0" presId="urn:microsoft.com/office/officeart/2005/8/layout/pyramid2"/>
    <dgm:cxn modelId="{019C162C-EF85-4931-B8CB-60FD6AA9887F}" type="presParOf" srcId="{9FECE35B-4DF9-4B0C-8FD3-F185D2F5ACE5}" destId="{9F0C38C0-89FE-4B39-98E8-A6805F45A008}" srcOrd="3" destOrd="0" presId="urn:microsoft.com/office/officeart/2005/8/layout/pyramid2"/>
    <dgm:cxn modelId="{46D2DC4C-412B-435E-8FF8-B4906EDD62AC}" type="presParOf" srcId="{9FECE35B-4DF9-4B0C-8FD3-F185D2F5ACE5}" destId="{76425037-9A62-487B-B316-BE83A2247183}" srcOrd="4" destOrd="0" presId="urn:microsoft.com/office/officeart/2005/8/layout/pyramid2"/>
    <dgm:cxn modelId="{69CC4D4B-AE27-4DF0-A833-65DD0DAEE8C7}" type="presParOf" srcId="{9FECE35B-4DF9-4B0C-8FD3-F185D2F5ACE5}" destId="{5ABBFFAC-047B-40BA-9D20-D8EB4533BD8E}" srcOrd="5"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51D0B0-5C7A-48D1-B167-6C052DAEAF63}" type="doc">
      <dgm:prSet loTypeId="urn:microsoft.com/office/officeart/2005/8/layout/pyramid2" loCatId="pyramid" qsTypeId="urn:microsoft.com/office/officeart/2005/8/quickstyle/simple1" qsCatId="simple" csTypeId="urn:microsoft.com/office/officeart/2005/8/colors/accent1_2" csCatId="accent1" phldr="1"/>
      <dgm:spPr/>
    </dgm:pt>
    <dgm:pt modelId="{714768F8-FA40-4B4C-891C-0951AB19A813}">
      <dgm:prSet phldrT="[Text]"/>
      <dgm:spPr/>
      <dgm:t>
        <a:bodyPr/>
        <a:lstStyle/>
        <a:p>
          <a:r>
            <a:rPr lang="en-IN" dirty="0" err="1"/>
            <a:t>spacex_url</a:t>
          </a:r>
          <a:r>
            <a:rPr lang="en-IN" dirty="0"/>
            <a:t>=</a:t>
          </a:r>
          <a:r>
            <a:rPr lang="en-IN" dirty="0" err="1"/>
            <a:t>spaceX</a:t>
          </a:r>
          <a:r>
            <a:rPr lang="en-IN" dirty="0"/>
            <a:t> </a:t>
          </a:r>
          <a:r>
            <a:rPr lang="en-IN" dirty="0" err="1"/>
            <a:t>wikipage</a:t>
          </a:r>
          <a:endParaRPr lang="en-IN" dirty="0"/>
        </a:p>
      </dgm:t>
    </dgm:pt>
    <dgm:pt modelId="{B1AD713E-8C8E-4FB8-8E26-E6F8F0BC39D6}" type="parTrans" cxnId="{C25D83CD-384B-411F-B24D-C146EC30492D}">
      <dgm:prSet/>
      <dgm:spPr/>
      <dgm:t>
        <a:bodyPr/>
        <a:lstStyle/>
        <a:p>
          <a:endParaRPr lang="en-IN"/>
        </a:p>
      </dgm:t>
    </dgm:pt>
    <dgm:pt modelId="{C43C7DD7-38B7-4485-A53B-5E6926C42601}" type="sibTrans" cxnId="{C25D83CD-384B-411F-B24D-C146EC30492D}">
      <dgm:prSet/>
      <dgm:spPr/>
      <dgm:t>
        <a:bodyPr/>
        <a:lstStyle/>
        <a:p>
          <a:endParaRPr lang="en-IN"/>
        </a:p>
      </dgm:t>
    </dgm:pt>
    <dgm:pt modelId="{D18A93CD-CBC2-4C17-A703-9A2F3F645B65}">
      <dgm:prSet phldrT="[Text]"/>
      <dgm:spPr/>
      <dgm:t>
        <a:bodyPr/>
        <a:lstStyle/>
        <a:p>
          <a:r>
            <a:rPr lang="en-IN" dirty="0"/>
            <a:t>response = </a:t>
          </a:r>
          <a:r>
            <a:rPr lang="en-IN" dirty="0" err="1"/>
            <a:t>requests.get</a:t>
          </a:r>
          <a:r>
            <a:rPr lang="en-IN" dirty="0"/>
            <a:t>(</a:t>
          </a:r>
          <a:r>
            <a:rPr lang="en-IN" dirty="0" err="1"/>
            <a:t>spacex_url</a:t>
          </a:r>
          <a:r>
            <a:rPr lang="en-IN" dirty="0"/>
            <a:t>)</a:t>
          </a:r>
        </a:p>
      </dgm:t>
    </dgm:pt>
    <dgm:pt modelId="{78FED4AB-6772-4431-9121-F22C77AD2B53}" type="parTrans" cxnId="{45C52105-DC13-41CE-B7C8-EA623CD52EFD}">
      <dgm:prSet/>
      <dgm:spPr/>
      <dgm:t>
        <a:bodyPr/>
        <a:lstStyle/>
        <a:p>
          <a:endParaRPr lang="en-IN"/>
        </a:p>
      </dgm:t>
    </dgm:pt>
    <dgm:pt modelId="{38837D67-CE9E-43E6-9440-C35B55598EBD}" type="sibTrans" cxnId="{45C52105-DC13-41CE-B7C8-EA623CD52EFD}">
      <dgm:prSet/>
      <dgm:spPr/>
      <dgm:t>
        <a:bodyPr/>
        <a:lstStyle/>
        <a:p>
          <a:endParaRPr lang="en-IN"/>
        </a:p>
      </dgm:t>
    </dgm:pt>
    <dgm:pt modelId="{7AC62AEF-B3C0-4798-9CC6-9C8DFAD3C446}">
      <dgm:prSet phldrT="[Text]"/>
      <dgm:spPr/>
      <dgm:t>
        <a:bodyPr/>
        <a:lstStyle/>
        <a:p>
          <a:r>
            <a:rPr lang="en-IN" dirty="0" err="1"/>
            <a:t>soup.find_all</a:t>
          </a:r>
          <a:r>
            <a:rPr lang="en-IN" dirty="0"/>
            <a:t>(“table”)</a:t>
          </a:r>
        </a:p>
      </dgm:t>
    </dgm:pt>
    <dgm:pt modelId="{507918A3-8FE4-47C8-B3F8-B0DCC882F9B6}" type="parTrans" cxnId="{2EB0E79F-081B-4612-91DC-286EAA592326}">
      <dgm:prSet/>
      <dgm:spPr/>
      <dgm:t>
        <a:bodyPr/>
        <a:lstStyle/>
        <a:p>
          <a:endParaRPr lang="en-IN"/>
        </a:p>
      </dgm:t>
    </dgm:pt>
    <dgm:pt modelId="{AADE59F2-CE3E-469B-A1C6-FF4318C0D403}" type="sibTrans" cxnId="{2EB0E79F-081B-4612-91DC-286EAA592326}">
      <dgm:prSet/>
      <dgm:spPr/>
      <dgm:t>
        <a:bodyPr/>
        <a:lstStyle/>
        <a:p>
          <a:endParaRPr lang="en-IN"/>
        </a:p>
      </dgm:t>
    </dgm:pt>
    <dgm:pt modelId="{13C9711C-4741-43F9-90ED-F6FB33264437}" type="pres">
      <dgm:prSet presAssocID="{3E51D0B0-5C7A-48D1-B167-6C052DAEAF63}" presName="compositeShape" presStyleCnt="0">
        <dgm:presLayoutVars>
          <dgm:dir/>
          <dgm:resizeHandles/>
        </dgm:presLayoutVars>
      </dgm:prSet>
      <dgm:spPr/>
    </dgm:pt>
    <dgm:pt modelId="{23682E34-0F99-4F1C-9F7D-A66DAD8FF4CF}" type="pres">
      <dgm:prSet presAssocID="{3E51D0B0-5C7A-48D1-B167-6C052DAEAF63}" presName="pyramid" presStyleLbl="node1" presStyleIdx="0" presStyleCnt="1" custLinFactNeighborX="3430" custLinFactNeighborY="7483"/>
      <dgm:spPr/>
    </dgm:pt>
    <dgm:pt modelId="{9FECE35B-4DF9-4B0C-8FD3-F185D2F5ACE5}" type="pres">
      <dgm:prSet presAssocID="{3E51D0B0-5C7A-48D1-B167-6C052DAEAF63}" presName="theList" presStyleCnt="0"/>
      <dgm:spPr/>
    </dgm:pt>
    <dgm:pt modelId="{62C94EC9-CC14-47D1-A84A-5D71F1294243}" type="pres">
      <dgm:prSet presAssocID="{714768F8-FA40-4B4C-891C-0951AB19A813}" presName="aNode" presStyleLbl="fgAcc1" presStyleIdx="0" presStyleCnt="3">
        <dgm:presLayoutVars>
          <dgm:bulletEnabled val="1"/>
        </dgm:presLayoutVars>
      </dgm:prSet>
      <dgm:spPr/>
    </dgm:pt>
    <dgm:pt modelId="{10ACC259-394B-47AC-91E7-816D4CFBBF12}" type="pres">
      <dgm:prSet presAssocID="{714768F8-FA40-4B4C-891C-0951AB19A813}" presName="aSpace" presStyleCnt="0"/>
      <dgm:spPr/>
    </dgm:pt>
    <dgm:pt modelId="{16FC3B96-3669-453C-946D-9A74FB111685}" type="pres">
      <dgm:prSet presAssocID="{D18A93CD-CBC2-4C17-A703-9A2F3F645B65}" presName="aNode" presStyleLbl="fgAcc1" presStyleIdx="1" presStyleCnt="3">
        <dgm:presLayoutVars>
          <dgm:bulletEnabled val="1"/>
        </dgm:presLayoutVars>
      </dgm:prSet>
      <dgm:spPr/>
    </dgm:pt>
    <dgm:pt modelId="{9F0C38C0-89FE-4B39-98E8-A6805F45A008}" type="pres">
      <dgm:prSet presAssocID="{D18A93CD-CBC2-4C17-A703-9A2F3F645B65}" presName="aSpace" presStyleCnt="0"/>
      <dgm:spPr/>
    </dgm:pt>
    <dgm:pt modelId="{76425037-9A62-487B-B316-BE83A2247183}" type="pres">
      <dgm:prSet presAssocID="{7AC62AEF-B3C0-4798-9CC6-9C8DFAD3C446}" presName="aNode" presStyleLbl="fgAcc1" presStyleIdx="2" presStyleCnt="3">
        <dgm:presLayoutVars>
          <dgm:bulletEnabled val="1"/>
        </dgm:presLayoutVars>
      </dgm:prSet>
      <dgm:spPr/>
    </dgm:pt>
    <dgm:pt modelId="{5ABBFFAC-047B-40BA-9D20-D8EB4533BD8E}" type="pres">
      <dgm:prSet presAssocID="{7AC62AEF-B3C0-4798-9CC6-9C8DFAD3C446}" presName="aSpace" presStyleCnt="0"/>
      <dgm:spPr/>
    </dgm:pt>
  </dgm:ptLst>
  <dgm:cxnLst>
    <dgm:cxn modelId="{45C52105-DC13-41CE-B7C8-EA623CD52EFD}" srcId="{3E51D0B0-5C7A-48D1-B167-6C052DAEAF63}" destId="{D18A93CD-CBC2-4C17-A703-9A2F3F645B65}" srcOrd="1" destOrd="0" parTransId="{78FED4AB-6772-4431-9121-F22C77AD2B53}" sibTransId="{38837D67-CE9E-43E6-9440-C35B55598EBD}"/>
    <dgm:cxn modelId="{C87DE016-5A6E-4209-9212-68618D5C69EC}" type="presOf" srcId="{7AC62AEF-B3C0-4798-9CC6-9C8DFAD3C446}" destId="{76425037-9A62-487B-B316-BE83A2247183}" srcOrd="0" destOrd="0" presId="urn:microsoft.com/office/officeart/2005/8/layout/pyramid2"/>
    <dgm:cxn modelId="{3273C066-ECA0-4381-A711-EBEC3A812AE3}" type="presOf" srcId="{3E51D0B0-5C7A-48D1-B167-6C052DAEAF63}" destId="{13C9711C-4741-43F9-90ED-F6FB33264437}" srcOrd="0" destOrd="0" presId="urn:microsoft.com/office/officeart/2005/8/layout/pyramid2"/>
    <dgm:cxn modelId="{2EB0E79F-081B-4612-91DC-286EAA592326}" srcId="{3E51D0B0-5C7A-48D1-B167-6C052DAEAF63}" destId="{7AC62AEF-B3C0-4798-9CC6-9C8DFAD3C446}" srcOrd="2" destOrd="0" parTransId="{507918A3-8FE4-47C8-B3F8-B0DCC882F9B6}" sibTransId="{AADE59F2-CE3E-469B-A1C6-FF4318C0D403}"/>
    <dgm:cxn modelId="{827C96C4-CA53-477B-8A99-25A2D94004ED}" type="presOf" srcId="{D18A93CD-CBC2-4C17-A703-9A2F3F645B65}" destId="{16FC3B96-3669-453C-946D-9A74FB111685}" srcOrd="0" destOrd="0" presId="urn:microsoft.com/office/officeart/2005/8/layout/pyramid2"/>
    <dgm:cxn modelId="{C25D83CD-384B-411F-B24D-C146EC30492D}" srcId="{3E51D0B0-5C7A-48D1-B167-6C052DAEAF63}" destId="{714768F8-FA40-4B4C-891C-0951AB19A813}" srcOrd="0" destOrd="0" parTransId="{B1AD713E-8C8E-4FB8-8E26-E6F8F0BC39D6}" sibTransId="{C43C7DD7-38B7-4485-A53B-5E6926C42601}"/>
    <dgm:cxn modelId="{BC9415DE-F669-4AB1-9C93-101AD86467BA}" type="presOf" srcId="{714768F8-FA40-4B4C-891C-0951AB19A813}" destId="{62C94EC9-CC14-47D1-A84A-5D71F1294243}" srcOrd="0" destOrd="0" presId="urn:microsoft.com/office/officeart/2005/8/layout/pyramid2"/>
    <dgm:cxn modelId="{E69854F0-59E2-4570-A5C6-9B96193D43BB}" type="presParOf" srcId="{13C9711C-4741-43F9-90ED-F6FB33264437}" destId="{23682E34-0F99-4F1C-9F7D-A66DAD8FF4CF}" srcOrd="0" destOrd="0" presId="urn:microsoft.com/office/officeart/2005/8/layout/pyramid2"/>
    <dgm:cxn modelId="{47AB0AFA-409C-462B-8877-7F7181AE4B71}" type="presParOf" srcId="{13C9711C-4741-43F9-90ED-F6FB33264437}" destId="{9FECE35B-4DF9-4B0C-8FD3-F185D2F5ACE5}" srcOrd="1" destOrd="0" presId="urn:microsoft.com/office/officeart/2005/8/layout/pyramid2"/>
    <dgm:cxn modelId="{042222E1-91FB-47E7-B290-5A369E636A50}" type="presParOf" srcId="{9FECE35B-4DF9-4B0C-8FD3-F185D2F5ACE5}" destId="{62C94EC9-CC14-47D1-A84A-5D71F1294243}" srcOrd="0" destOrd="0" presId="urn:microsoft.com/office/officeart/2005/8/layout/pyramid2"/>
    <dgm:cxn modelId="{BD49A97F-78A8-4510-B1BC-980987B57C43}" type="presParOf" srcId="{9FECE35B-4DF9-4B0C-8FD3-F185D2F5ACE5}" destId="{10ACC259-394B-47AC-91E7-816D4CFBBF12}" srcOrd="1" destOrd="0" presId="urn:microsoft.com/office/officeart/2005/8/layout/pyramid2"/>
    <dgm:cxn modelId="{DC5F411A-1811-4DCD-A78D-17E2EF30ECB9}" type="presParOf" srcId="{9FECE35B-4DF9-4B0C-8FD3-F185D2F5ACE5}" destId="{16FC3B96-3669-453C-946D-9A74FB111685}" srcOrd="2" destOrd="0" presId="urn:microsoft.com/office/officeart/2005/8/layout/pyramid2"/>
    <dgm:cxn modelId="{019C162C-EF85-4931-B8CB-60FD6AA9887F}" type="presParOf" srcId="{9FECE35B-4DF9-4B0C-8FD3-F185D2F5ACE5}" destId="{9F0C38C0-89FE-4B39-98E8-A6805F45A008}" srcOrd="3" destOrd="0" presId="urn:microsoft.com/office/officeart/2005/8/layout/pyramid2"/>
    <dgm:cxn modelId="{46D2DC4C-412B-435E-8FF8-B4906EDD62AC}" type="presParOf" srcId="{9FECE35B-4DF9-4B0C-8FD3-F185D2F5ACE5}" destId="{76425037-9A62-487B-B316-BE83A2247183}" srcOrd="4" destOrd="0" presId="urn:microsoft.com/office/officeart/2005/8/layout/pyramid2"/>
    <dgm:cxn modelId="{69CC4D4B-AE27-4DF0-A833-65DD0DAEE8C7}" type="presParOf" srcId="{9FECE35B-4DF9-4B0C-8FD3-F185D2F5ACE5}" destId="{5ABBFFAC-047B-40BA-9D20-D8EB4533BD8E}" srcOrd="5"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51D0B0-5C7A-48D1-B167-6C052DAEAF63}" type="doc">
      <dgm:prSet loTypeId="urn:microsoft.com/office/officeart/2005/8/layout/pyramid2" loCatId="pyramid" qsTypeId="urn:microsoft.com/office/officeart/2005/8/quickstyle/simple1" qsCatId="simple" csTypeId="urn:microsoft.com/office/officeart/2005/8/colors/accent1_2" csCatId="accent1" phldr="1"/>
      <dgm:spPr/>
    </dgm:pt>
    <dgm:pt modelId="{714768F8-FA40-4B4C-891C-0951AB19A813}">
      <dgm:prSet phldrT="[Text]"/>
      <dgm:spPr/>
      <dgm:t>
        <a:bodyPr/>
        <a:lstStyle/>
        <a:p>
          <a:r>
            <a:rPr lang="en-IN" dirty="0" err="1"/>
            <a:t>df.isnull</a:t>
          </a:r>
          <a:r>
            <a:rPr lang="en-IN" dirty="0"/>
            <a:t>().sum()/</a:t>
          </a:r>
          <a:r>
            <a:rPr lang="en-IN" dirty="0" err="1"/>
            <a:t>df.shape</a:t>
          </a:r>
          <a:r>
            <a:rPr lang="en-IN" dirty="0"/>
            <a:t>[0]*100</a:t>
          </a:r>
        </a:p>
      </dgm:t>
    </dgm:pt>
    <dgm:pt modelId="{B1AD713E-8C8E-4FB8-8E26-E6F8F0BC39D6}" type="parTrans" cxnId="{C25D83CD-384B-411F-B24D-C146EC30492D}">
      <dgm:prSet/>
      <dgm:spPr/>
      <dgm:t>
        <a:bodyPr/>
        <a:lstStyle/>
        <a:p>
          <a:endParaRPr lang="en-IN"/>
        </a:p>
      </dgm:t>
    </dgm:pt>
    <dgm:pt modelId="{C43C7DD7-38B7-4485-A53B-5E6926C42601}" type="sibTrans" cxnId="{C25D83CD-384B-411F-B24D-C146EC30492D}">
      <dgm:prSet/>
      <dgm:spPr/>
      <dgm:t>
        <a:bodyPr/>
        <a:lstStyle/>
        <a:p>
          <a:endParaRPr lang="en-IN"/>
        </a:p>
      </dgm:t>
    </dgm:pt>
    <dgm:pt modelId="{D18A93CD-CBC2-4C17-A703-9A2F3F645B65}">
      <dgm:prSet phldrT="[Text]"/>
      <dgm:spPr/>
      <dgm:t>
        <a:bodyPr/>
        <a:lstStyle/>
        <a:p>
          <a:r>
            <a:rPr lang="en-IN" dirty="0" err="1"/>
            <a:t>df</a:t>
          </a:r>
          <a:r>
            <a:rPr lang="en-IN" dirty="0"/>
            <a:t>['</a:t>
          </a:r>
          <a:r>
            <a:rPr lang="en-IN" dirty="0" err="1"/>
            <a:t>LaunchSite</a:t>
          </a:r>
          <a:r>
            <a:rPr lang="en-IN" dirty="0"/>
            <a:t>'].</a:t>
          </a:r>
          <a:r>
            <a:rPr lang="en-IN" dirty="0" err="1"/>
            <a:t>value_counts</a:t>
          </a:r>
          <a:r>
            <a:rPr lang="en-IN" dirty="0"/>
            <a:t>()</a:t>
          </a:r>
        </a:p>
      </dgm:t>
    </dgm:pt>
    <dgm:pt modelId="{78FED4AB-6772-4431-9121-F22C77AD2B53}" type="parTrans" cxnId="{45C52105-DC13-41CE-B7C8-EA623CD52EFD}">
      <dgm:prSet/>
      <dgm:spPr/>
      <dgm:t>
        <a:bodyPr/>
        <a:lstStyle/>
        <a:p>
          <a:endParaRPr lang="en-IN"/>
        </a:p>
      </dgm:t>
    </dgm:pt>
    <dgm:pt modelId="{38837D67-CE9E-43E6-9440-C35B55598EBD}" type="sibTrans" cxnId="{45C52105-DC13-41CE-B7C8-EA623CD52EFD}">
      <dgm:prSet/>
      <dgm:spPr/>
      <dgm:t>
        <a:bodyPr/>
        <a:lstStyle/>
        <a:p>
          <a:endParaRPr lang="en-IN"/>
        </a:p>
      </dgm:t>
    </dgm:pt>
    <dgm:pt modelId="{7AC62AEF-B3C0-4798-9CC6-9C8DFAD3C446}">
      <dgm:prSet phldrT="[Text]"/>
      <dgm:spPr/>
      <dgm:t>
        <a:bodyPr/>
        <a:lstStyle/>
        <a:p>
          <a:r>
            <a:rPr lang="en-IN" dirty="0" err="1"/>
            <a:t>df</a:t>
          </a:r>
          <a:r>
            <a:rPr lang="en-IN" dirty="0"/>
            <a:t>['Outcome'].</a:t>
          </a:r>
          <a:r>
            <a:rPr lang="en-IN" dirty="0" err="1"/>
            <a:t>value_counts</a:t>
          </a:r>
          <a:r>
            <a:rPr lang="en-IN" dirty="0"/>
            <a:t>()</a:t>
          </a:r>
        </a:p>
      </dgm:t>
    </dgm:pt>
    <dgm:pt modelId="{507918A3-8FE4-47C8-B3F8-B0DCC882F9B6}" type="parTrans" cxnId="{2EB0E79F-081B-4612-91DC-286EAA592326}">
      <dgm:prSet/>
      <dgm:spPr/>
      <dgm:t>
        <a:bodyPr/>
        <a:lstStyle/>
        <a:p>
          <a:endParaRPr lang="en-IN"/>
        </a:p>
      </dgm:t>
    </dgm:pt>
    <dgm:pt modelId="{AADE59F2-CE3E-469B-A1C6-FF4318C0D403}" type="sibTrans" cxnId="{2EB0E79F-081B-4612-91DC-286EAA592326}">
      <dgm:prSet/>
      <dgm:spPr/>
      <dgm:t>
        <a:bodyPr/>
        <a:lstStyle/>
        <a:p>
          <a:endParaRPr lang="en-IN"/>
        </a:p>
      </dgm:t>
    </dgm:pt>
    <dgm:pt modelId="{13C9711C-4741-43F9-90ED-F6FB33264437}" type="pres">
      <dgm:prSet presAssocID="{3E51D0B0-5C7A-48D1-B167-6C052DAEAF63}" presName="compositeShape" presStyleCnt="0">
        <dgm:presLayoutVars>
          <dgm:dir/>
          <dgm:resizeHandles/>
        </dgm:presLayoutVars>
      </dgm:prSet>
      <dgm:spPr/>
    </dgm:pt>
    <dgm:pt modelId="{23682E34-0F99-4F1C-9F7D-A66DAD8FF4CF}" type="pres">
      <dgm:prSet presAssocID="{3E51D0B0-5C7A-48D1-B167-6C052DAEAF63}" presName="pyramid" presStyleLbl="node1" presStyleIdx="0" presStyleCnt="1" custLinFactNeighborX="3430" custLinFactNeighborY="7483"/>
      <dgm:spPr/>
    </dgm:pt>
    <dgm:pt modelId="{9FECE35B-4DF9-4B0C-8FD3-F185D2F5ACE5}" type="pres">
      <dgm:prSet presAssocID="{3E51D0B0-5C7A-48D1-B167-6C052DAEAF63}" presName="theList" presStyleCnt="0"/>
      <dgm:spPr/>
    </dgm:pt>
    <dgm:pt modelId="{62C94EC9-CC14-47D1-A84A-5D71F1294243}" type="pres">
      <dgm:prSet presAssocID="{714768F8-FA40-4B4C-891C-0951AB19A813}" presName="aNode" presStyleLbl="fgAcc1" presStyleIdx="0" presStyleCnt="3">
        <dgm:presLayoutVars>
          <dgm:bulletEnabled val="1"/>
        </dgm:presLayoutVars>
      </dgm:prSet>
      <dgm:spPr/>
    </dgm:pt>
    <dgm:pt modelId="{10ACC259-394B-47AC-91E7-816D4CFBBF12}" type="pres">
      <dgm:prSet presAssocID="{714768F8-FA40-4B4C-891C-0951AB19A813}" presName="aSpace" presStyleCnt="0"/>
      <dgm:spPr/>
    </dgm:pt>
    <dgm:pt modelId="{16FC3B96-3669-453C-946D-9A74FB111685}" type="pres">
      <dgm:prSet presAssocID="{D18A93CD-CBC2-4C17-A703-9A2F3F645B65}" presName="aNode" presStyleLbl="fgAcc1" presStyleIdx="1" presStyleCnt="3">
        <dgm:presLayoutVars>
          <dgm:bulletEnabled val="1"/>
        </dgm:presLayoutVars>
      </dgm:prSet>
      <dgm:spPr/>
    </dgm:pt>
    <dgm:pt modelId="{9F0C38C0-89FE-4B39-98E8-A6805F45A008}" type="pres">
      <dgm:prSet presAssocID="{D18A93CD-CBC2-4C17-A703-9A2F3F645B65}" presName="aSpace" presStyleCnt="0"/>
      <dgm:spPr/>
    </dgm:pt>
    <dgm:pt modelId="{76425037-9A62-487B-B316-BE83A2247183}" type="pres">
      <dgm:prSet presAssocID="{7AC62AEF-B3C0-4798-9CC6-9C8DFAD3C446}" presName="aNode" presStyleLbl="fgAcc1" presStyleIdx="2" presStyleCnt="3">
        <dgm:presLayoutVars>
          <dgm:bulletEnabled val="1"/>
        </dgm:presLayoutVars>
      </dgm:prSet>
      <dgm:spPr/>
    </dgm:pt>
    <dgm:pt modelId="{5ABBFFAC-047B-40BA-9D20-D8EB4533BD8E}" type="pres">
      <dgm:prSet presAssocID="{7AC62AEF-B3C0-4798-9CC6-9C8DFAD3C446}" presName="aSpace" presStyleCnt="0"/>
      <dgm:spPr/>
    </dgm:pt>
  </dgm:ptLst>
  <dgm:cxnLst>
    <dgm:cxn modelId="{45C52105-DC13-41CE-B7C8-EA623CD52EFD}" srcId="{3E51D0B0-5C7A-48D1-B167-6C052DAEAF63}" destId="{D18A93CD-CBC2-4C17-A703-9A2F3F645B65}" srcOrd="1" destOrd="0" parTransId="{78FED4AB-6772-4431-9121-F22C77AD2B53}" sibTransId="{38837D67-CE9E-43E6-9440-C35B55598EBD}"/>
    <dgm:cxn modelId="{C87DE016-5A6E-4209-9212-68618D5C69EC}" type="presOf" srcId="{7AC62AEF-B3C0-4798-9CC6-9C8DFAD3C446}" destId="{76425037-9A62-487B-B316-BE83A2247183}" srcOrd="0" destOrd="0" presId="urn:microsoft.com/office/officeart/2005/8/layout/pyramid2"/>
    <dgm:cxn modelId="{3273C066-ECA0-4381-A711-EBEC3A812AE3}" type="presOf" srcId="{3E51D0B0-5C7A-48D1-B167-6C052DAEAF63}" destId="{13C9711C-4741-43F9-90ED-F6FB33264437}" srcOrd="0" destOrd="0" presId="urn:microsoft.com/office/officeart/2005/8/layout/pyramid2"/>
    <dgm:cxn modelId="{2EB0E79F-081B-4612-91DC-286EAA592326}" srcId="{3E51D0B0-5C7A-48D1-B167-6C052DAEAF63}" destId="{7AC62AEF-B3C0-4798-9CC6-9C8DFAD3C446}" srcOrd="2" destOrd="0" parTransId="{507918A3-8FE4-47C8-B3F8-B0DCC882F9B6}" sibTransId="{AADE59F2-CE3E-469B-A1C6-FF4318C0D403}"/>
    <dgm:cxn modelId="{827C96C4-CA53-477B-8A99-25A2D94004ED}" type="presOf" srcId="{D18A93CD-CBC2-4C17-A703-9A2F3F645B65}" destId="{16FC3B96-3669-453C-946D-9A74FB111685}" srcOrd="0" destOrd="0" presId="urn:microsoft.com/office/officeart/2005/8/layout/pyramid2"/>
    <dgm:cxn modelId="{C25D83CD-384B-411F-B24D-C146EC30492D}" srcId="{3E51D0B0-5C7A-48D1-B167-6C052DAEAF63}" destId="{714768F8-FA40-4B4C-891C-0951AB19A813}" srcOrd="0" destOrd="0" parTransId="{B1AD713E-8C8E-4FB8-8E26-E6F8F0BC39D6}" sibTransId="{C43C7DD7-38B7-4485-A53B-5E6926C42601}"/>
    <dgm:cxn modelId="{BC9415DE-F669-4AB1-9C93-101AD86467BA}" type="presOf" srcId="{714768F8-FA40-4B4C-891C-0951AB19A813}" destId="{62C94EC9-CC14-47D1-A84A-5D71F1294243}" srcOrd="0" destOrd="0" presId="urn:microsoft.com/office/officeart/2005/8/layout/pyramid2"/>
    <dgm:cxn modelId="{E69854F0-59E2-4570-A5C6-9B96193D43BB}" type="presParOf" srcId="{13C9711C-4741-43F9-90ED-F6FB33264437}" destId="{23682E34-0F99-4F1C-9F7D-A66DAD8FF4CF}" srcOrd="0" destOrd="0" presId="urn:microsoft.com/office/officeart/2005/8/layout/pyramid2"/>
    <dgm:cxn modelId="{47AB0AFA-409C-462B-8877-7F7181AE4B71}" type="presParOf" srcId="{13C9711C-4741-43F9-90ED-F6FB33264437}" destId="{9FECE35B-4DF9-4B0C-8FD3-F185D2F5ACE5}" srcOrd="1" destOrd="0" presId="urn:microsoft.com/office/officeart/2005/8/layout/pyramid2"/>
    <dgm:cxn modelId="{042222E1-91FB-47E7-B290-5A369E636A50}" type="presParOf" srcId="{9FECE35B-4DF9-4B0C-8FD3-F185D2F5ACE5}" destId="{62C94EC9-CC14-47D1-A84A-5D71F1294243}" srcOrd="0" destOrd="0" presId="urn:microsoft.com/office/officeart/2005/8/layout/pyramid2"/>
    <dgm:cxn modelId="{BD49A97F-78A8-4510-B1BC-980987B57C43}" type="presParOf" srcId="{9FECE35B-4DF9-4B0C-8FD3-F185D2F5ACE5}" destId="{10ACC259-394B-47AC-91E7-816D4CFBBF12}" srcOrd="1" destOrd="0" presId="urn:microsoft.com/office/officeart/2005/8/layout/pyramid2"/>
    <dgm:cxn modelId="{DC5F411A-1811-4DCD-A78D-17E2EF30ECB9}" type="presParOf" srcId="{9FECE35B-4DF9-4B0C-8FD3-F185D2F5ACE5}" destId="{16FC3B96-3669-453C-946D-9A74FB111685}" srcOrd="2" destOrd="0" presId="urn:microsoft.com/office/officeart/2005/8/layout/pyramid2"/>
    <dgm:cxn modelId="{019C162C-EF85-4931-B8CB-60FD6AA9887F}" type="presParOf" srcId="{9FECE35B-4DF9-4B0C-8FD3-F185D2F5ACE5}" destId="{9F0C38C0-89FE-4B39-98E8-A6805F45A008}" srcOrd="3" destOrd="0" presId="urn:microsoft.com/office/officeart/2005/8/layout/pyramid2"/>
    <dgm:cxn modelId="{46D2DC4C-412B-435E-8FF8-B4906EDD62AC}" type="presParOf" srcId="{9FECE35B-4DF9-4B0C-8FD3-F185D2F5ACE5}" destId="{76425037-9A62-487B-B316-BE83A2247183}" srcOrd="4" destOrd="0" presId="urn:microsoft.com/office/officeart/2005/8/layout/pyramid2"/>
    <dgm:cxn modelId="{69CC4D4B-AE27-4DF0-A833-65DD0DAEE8C7}" type="presParOf" srcId="{9FECE35B-4DF9-4B0C-8FD3-F185D2F5ACE5}" destId="{5ABBFFAC-047B-40BA-9D20-D8EB4533BD8E}" srcOrd="5"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AE4034-F29E-46B9-82AD-96FF5B4A2244}" type="doc">
      <dgm:prSet loTypeId="urn:microsoft.com/office/officeart/2005/8/layout/cycle8" loCatId="cycle" qsTypeId="urn:microsoft.com/office/officeart/2005/8/quickstyle/simple1" qsCatId="simple" csTypeId="urn:microsoft.com/office/officeart/2005/8/colors/accent1_2" csCatId="accent1" phldr="1"/>
      <dgm:spPr/>
    </dgm:pt>
    <dgm:pt modelId="{2EAEE2FD-4F7D-4BBA-9B0C-7CF201B2CE98}">
      <dgm:prSet phldrT="[Text]" custT="1"/>
      <dgm:spPr/>
      <dgm:t>
        <a:bodyPr/>
        <a:lstStyle/>
        <a:p>
          <a:r>
            <a:rPr lang="en-IN" sz="1800" dirty="0"/>
            <a:t>Fine tune the model using hyperparameters</a:t>
          </a:r>
        </a:p>
      </dgm:t>
    </dgm:pt>
    <dgm:pt modelId="{D1631837-714C-400B-BAAE-84F84D9426D9}" type="parTrans" cxnId="{0A838AA2-26E9-4AD1-9F10-C27269F7E1EA}">
      <dgm:prSet/>
      <dgm:spPr/>
      <dgm:t>
        <a:bodyPr/>
        <a:lstStyle/>
        <a:p>
          <a:endParaRPr lang="en-IN"/>
        </a:p>
      </dgm:t>
    </dgm:pt>
    <dgm:pt modelId="{C397E8AB-8C6A-47AC-B724-86A726EF0972}" type="sibTrans" cxnId="{0A838AA2-26E9-4AD1-9F10-C27269F7E1EA}">
      <dgm:prSet/>
      <dgm:spPr/>
      <dgm:t>
        <a:bodyPr/>
        <a:lstStyle/>
        <a:p>
          <a:endParaRPr lang="en-IN"/>
        </a:p>
      </dgm:t>
    </dgm:pt>
    <dgm:pt modelId="{B15D7625-33B4-43AB-927D-691193053032}">
      <dgm:prSet phldrT="[Text]" custT="1"/>
      <dgm:spPr/>
      <dgm:t>
        <a:bodyPr/>
        <a:lstStyle/>
        <a:p>
          <a:r>
            <a:rPr lang="en-IN" sz="1800" dirty="0"/>
            <a:t>Evaluate Model on test data</a:t>
          </a:r>
        </a:p>
      </dgm:t>
    </dgm:pt>
    <dgm:pt modelId="{9C8F0A4D-1799-4267-99A6-CA16B678E31D}" type="parTrans" cxnId="{53AC6F8A-07A3-4B2E-A03C-18B18DCDC0D8}">
      <dgm:prSet/>
      <dgm:spPr/>
      <dgm:t>
        <a:bodyPr/>
        <a:lstStyle/>
        <a:p>
          <a:endParaRPr lang="en-IN"/>
        </a:p>
      </dgm:t>
    </dgm:pt>
    <dgm:pt modelId="{E6311A02-5421-4878-8522-2C025E306F53}" type="sibTrans" cxnId="{53AC6F8A-07A3-4B2E-A03C-18B18DCDC0D8}">
      <dgm:prSet/>
      <dgm:spPr/>
      <dgm:t>
        <a:bodyPr/>
        <a:lstStyle/>
        <a:p>
          <a:endParaRPr lang="en-IN"/>
        </a:p>
      </dgm:t>
    </dgm:pt>
    <dgm:pt modelId="{043B24CD-CB0D-467F-8600-DBAE93FCC8D2}">
      <dgm:prSet phldrT="[Text]" custT="1"/>
      <dgm:spPr/>
      <dgm:t>
        <a:bodyPr/>
        <a:lstStyle/>
        <a:p>
          <a:r>
            <a:rPr lang="en-IN" sz="1800" dirty="0"/>
            <a:t>Finding Best Hyperparameters</a:t>
          </a:r>
        </a:p>
      </dgm:t>
    </dgm:pt>
    <dgm:pt modelId="{D7A728F5-EBEE-47B8-B8EF-E2BBCDBF9125}" type="parTrans" cxnId="{97601C6E-FFFB-4D69-BC9F-A32FE1AF6D0A}">
      <dgm:prSet/>
      <dgm:spPr/>
      <dgm:t>
        <a:bodyPr/>
        <a:lstStyle/>
        <a:p>
          <a:endParaRPr lang="en-IN"/>
        </a:p>
      </dgm:t>
    </dgm:pt>
    <dgm:pt modelId="{8E51CA76-802C-41D8-A652-9ABD1A2CB5A4}" type="sibTrans" cxnId="{97601C6E-FFFB-4D69-BC9F-A32FE1AF6D0A}">
      <dgm:prSet/>
      <dgm:spPr/>
      <dgm:t>
        <a:bodyPr/>
        <a:lstStyle/>
        <a:p>
          <a:endParaRPr lang="en-IN"/>
        </a:p>
      </dgm:t>
    </dgm:pt>
    <dgm:pt modelId="{DE74F3E5-E90C-4527-A258-10260B44669D}" type="pres">
      <dgm:prSet presAssocID="{D5AE4034-F29E-46B9-82AD-96FF5B4A2244}" presName="compositeShape" presStyleCnt="0">
        <dgm:presLayoutVars>
          <dgm:chMax val="7"/>
          <dgm:dir/>
          <dgm:resizeHandles val="exact"/>
        </dgm:presLayoutVars>
      </dgm:prSet>
      <dgm:spPr/>
    </dgm:pt>
    <dgm:pt modelId="{28E9181B-821A-4A27-852A-D6D28263E699}" type="pres">
      <dgm:prSet presAssocID="{D5AE4034-F29E-46B9-82AD-96FF5B4A2244}" presName="wedge1" presStyleLbl="node1" presStyleIdx="0" presStyleCnt="3" custLinFactNeighborX="0" custLinFactNeighborY="-924"/>
      <dgm:spPr/>
    </dgm:pt>
    <dgm:pt modelId="{3B001808-631A-4270-8B1C-02C3179BD094}" type="pres">
      <dgm:prSet presAssocID="{D5AE4034-F29E-46B9-82AD-96FF5B4A2244}" presName="dummy1a" presStyleCnt="0"/>
      <dgm:spPr/>
    </dgm:pt>
    <dgm:pt modelId="{0E110E95-6206-47C9-8D7C-7A8081EB7F9E}" type="pres">
      <dgm:prSet presAssocID="{D5AE4034-F29E-46B9-82AD-96FF5B4A2244}" presName="dummy1b" presStyleCnt="0"/>
      <dgm:spPr/>
    </dgm:pt>
    <dgm:pt modelId="{FDD388AF-F4EB-4262-BEBF-18E821379A70}" type="pres">
      <dgm:prSet presAssocID="{D5AE4034-F29E-46B9-82AD-96FF5B4A2244}" presName="wedge1Tx" presStyleLbl="node1" presStyleIdx="0" presStyleCnt="3">
        <dgm:presLayoutVars>
          <dgm:chMax val="0"/>
          <dgm:chPref val="0"/>
          <dgm:bulletEnabled val="1"/>
        </dgm:presLayoutVars>
      </dgm:prSet>
      <dgm:spPr/>
    </dgm:pt>
    <dgm:pt modelId="{EFA85438-CA0A-4105-91EC-0112D029D48F}" type="pres">
      <dgm:prSet presAssocID="{D5AE4034-F29E-46B9-82AD-96FF5B4A2244}" presName="wedge2" presStyleLbl="node1" presStyleIdx="1" presStyleCnt="3" custLinFactNeighborX="-686" custLinFactNeighborY="-63"/>
      <dgm:spPr/>
    </dgm:pt>
    <dgm:pt modelId="{F5339322-0E23-4E87-A013-D73B3146A949}" type="pres">
      <dgm:prSet presAssocID="{D5AE4034-F29E-46B9-82AD-96FF5B4A2244}" presName="dummy2a" presStyleCnt="0"/>
      <dgm:spPr/>
    </dgm:pt>
    <dgm:pt modelId="{92391E4E-035F-4631-AC66-CA0554AFA25F}" type="pres">
      <dgm:prSet presAssocID="{D5AE4034-F29E-46B9-82AD-96FF5B4A2244}" presName="dummy2b" presStyleCnt="0"/>
      <dgm:spPr/>
    </dgm:pt>
    <dgm:pt modelId="{0BD4A689-B39F-457D-9F56-1CE564F87EA6}" type="pres">
      <dgm:prSet presAssocID="{D5AE4034-F29E-46B9-82AD-96FF5B4A2244}" presName="wedge2Tx" presStyleLbl="node1" presStyleIdx="1" presStyleCnt="3">
        <dgm:presLayoutVars>
          <dgm:chMax val="0"/>
          <dgm:chPref val="0"/>
          <dgm:bulletEnabled val="1"/>
        </dgm:presLayoutVars>
      </dgm:prSet>
      <dgm:spPr/>
    </dgm:pt>
    <dgm:pt modelId="{0636EF34-9F87-48CE-8E80-9F0D66FE45B0}" type="pres">
      <dgm:prSet presAssocID="{D5AE4034-F29E-46B9-82AD-96FF5B4A2244}" presName="wedge3" presStyleLbl="node1" presStyleIdx="2" presStyleCnt="3"/>
      <dgm:spPr/>
    </dgm:pt>
    <dgm:pt modelId="{72ADFECB-E5DB-4B5F-BC41-2ACEB2AE8B52}" type="pres">
      <dgm:prSet presAssocID="{D5AE4034-F29E-46B9-82AD-96FF5B4A2244}" presName="dummy3a" presStyleCnt="0"/>
      <dgm:spPr/>
    </dgm:pt>
    <dgm:pt modelId="{F1157E9E-8097-426C-976D-16E89BC33B92}" type="pres">
      <dgm:prSet presAssocID="{D5AE4034-F29E-46B9-82AD-96FF5B4A2244}" presName="dummy3b" presStyleCnt="0"/>
      <dgm:spPr/>
    </dgm:pt>
    <dgm:pt modelId="{4511ECE5-F2D1-49B5-BDE8-4050E2C09A2E}" type="pres">
      <dgm:prSet presAssocID="{D5AE4034-F29E-46B9-82AD-96FF5B4A2244}" presName="wedge3Tx" presStyleLbl="node1" presStyleIdx="2" presStyleCnt="3">
        <dgm:presLayoutVars>
          <dgm:chMax val="0"/>
          <dgm:chPref val="0"/>
          <dgm:bulletEnabled val="1"/>
        </dgm:presLayoutVars>
      </dgm:prSet>
      <dgm:spPr/>
    </dgm:pt>
    <dgm:pt modelId="{AA781144-6184-4439-94FA-7BBB2645211E}" type="pres">
      <dgm:prSet presAssocID="{C397E8AB-8C6A-47AC-B724-86A726EF0972}" presName="arrowWedge1" presStyleLbl="fgSibTrans2D1" presStyleIdx="0" presStyleCnt="3"/>
      <dgm:spPr/>
    </dgm:pt>
    <dgm:pt modelId="{2CC050DE-5A9E-4619-9D04-8707F4E1377B}" type="pres">
      <dgm:prSet presAssocID="{E6311A02-5421-4878-8522-2C025E306F53}" presName="arrowWedge2" presStyleLbl="fgSibTrans2D1" presStyleIdx="1" presStyleCnt="3"/>
      <dgm:spPr/>
    </dgm:pt>
    <dgm:pt modelId="{BE5C94F5-CBB2-416E-B374-1E0D6C1A2DEC}" type="pres">
      <dgm:prSet presAssocID="{8E51CA76-802C-41D8-A652-9ABD1A2CB5A4}" presName="arrowWedge3" presStyleLbl="fgSibTrans2D1" presStyleIdx="2" presStyleCnt="3"/>
      <dgm:spPr/>
    </dgm:pt>
  </dgm:ptLst>
  <dgm:cxnLst>
    <dgm:cxn modelId="{0B241B0C-4CF6-4BBA-AC12-AC974A8128AB}" type="presOf" srcId="{043B24CD-CB0D-467F-8600-DBAE93FCC8D2}" destId="{4511ECE5-F2D1-49B5-BDE8-4050E2C09A2E}" srcOrd="1" destOrd="0" presId="urn:microsoft.com/office/officeart/2005/8/layout/cycle8"/>
    <dgm:cxn modelId="{37376914-0735-43F5-9B26-763CE3C880B4}" type="presOf" srcId="{B15D7625-33B4-43AB-927D-691193053032}" destId="{EFA85438-CA0A-4105-91EC-0112D029D48F}" srcOrd="0" destOrd="0" presId="urn:microsoft.com/office/officeart/2005/8/layout/cycle8"/>
    <dgm:cxn modelId="{68C11D3F-A1F3-463F-AC89-7E172F96E45B}" type="presOf" srcId="{2EAEE2FD-4F7D-4BBA-9B0C-7CF201B2CE98}" destId="{FDD388AF-F4EB-4262-BEBF-18E821379A70}" srcOrd="1" destOrd="0" presId="urn:microsoft.com/office/officeart/2005/8/layout/cycle8"/>
    <dgm:cxn modelId="{97601C6E-FFFB-4D69-BC9F-A32FE1AF6D0A}" srcId="{D5AE4034-F29E-46B9-82AD-96FF5B4A2244}" destId="{043B24CD-CB0D-467F-8600-DBAE93FCC8D2}" srcOrd="2" destOrd="0" parTransId="{D7A728F5-EBEE-47B8-B8EF-E2BBCDBF9125}" sibTransId="{8E51CA76-802C-41D8-A652-9ABD1A2CB5A4}"/>
    <dgm:cxn modelId="{1F49BE53-1271-42EA-AB55-4782119DC3B5}" type="presOf" srcId="{2EAEE2FD-4F7D-4BBA-9B0C-7CF201B2CE98}" destId="{28E9181B-821A-4A27-852A-D6D28263E699}" srcOrd="0" destOrd="0" presId="urn:microsoft.com/office/officeart/2005/8/layout/cycle8"/>
    <dgm:cxn modelId="{03019A54-ABF0-43F8-8A2F-61EB7F803B24}" type="presOf" srcId="{D5AE4034-F29E-46B9-82AD-96FF5B4A2244}" destId="{DE74F3E5-E90C-4527-A258-10260B44669D}" srcOrd="0" destOrd="0" presId="urn:microsoft.com/office/officeart/2005/8/layout/cycle8"/>
    <dgm:cxn modelId="{53AC6F8A-07A3-4B2E-A03C-18B18DCDC0D8}" srcId="{D5AE4034-F29E-46B9-82AD-96FF5B4A2244}" destId="{B15D7625-33B4-43AB-927D-691193053032}" srcOrd="1" destOrd="0" parTransId="{9C8F0A4D-1799-4267-99A6-CA16B678E31D}" sibTransId="{E6311A02-5421-4878-8522-2C025E306F53}"/>
    <dgm:cxn modelId="{0A838AA2-26E9-4AD1-9F10-C27269F7E1EA}" srcId="{D5AE4034-F29E-46B9-82AD-96FF5B4A2244}" destId="{2EAEE2FD-4F7D-4BBA-9B0C-7CF201B2CE98}" srcOrd="0" destOrd="0" parTransId="{D1631837-714C-400B-BAAE-84F84D9426D9}" sibTransId="{C397E8AB-8C6A-47AC-B724-86A726EF0972}"/>
    <dgm:cxn modelId="{5F1FE4B6-4A7E-42A8-8C69-4F2A10DF6682}" type="presOf" srcId="{043B24CD-CB0D-467F-8600-DBAE93FCC8D2}" destId="{0636EF34-9F87-48CE-8E80-9F0D66FE45B0}" srcOrd="0" destOrd="0" presId="urn:microsoft.com/office/officeart/2005/8/layout/cycle8"/>
    <dgm:cxn modelId="{7F217EF8-98EE-4332-A5CB-9B94CCA0F482}" type="presOf" srcId="{B15D7625-33B4-43AB-927D-691193053032}" destId="{0BD4A689-B39F-457D-9F56-1CE564F87EA6}" srcOrd="1" destOrd="0" presId="urn:microsoft.com/office/officeart/2005/8/layout/cycle8"/>
    <dgm:cxn modelId="{B566BEFE-839C-4EF3-901E-D17C46CBE299}" type="presParOf" srcId="{DE74F3E5-E90C-4527-A258-10260B44669D}" destId="{28E9181B-821A-4A27-852A-D6D28263E699}" srcOrd="0" destOrd="0" presId="urn:microsoft.com/office/officeart/2005/8/layout/cycle8"/>
    <dgm:cxn modelId="{3A00027C-44FE-447D-A5F6-9C4137BDA86A}" type="presParOf" srcId="{DE74F3E5-E90C-4527-A258-10260B44669D}" destId="{3B001808-631A-4270-8B1C-02C3179BD094}" srcOrd="1" destOrd="0" presId="urn:microsoft.com/office/officeart/2005/8/layout/cycle8"/>
    <dgm:cxn modelId="{1EBB2649-77A9-488F-8940-6B79EE46DC39}" type="presParOf" srcId="{DE74F3E5-E90C-4527-A258-10260B44669D}" destId="{0E110E95-6206-47C9-8D7C-7A8081EB7F9E}" srcOrd="2" destOrd="0" presId="urn:microsoft.com/office/officeart/2005/8/layout/cycle8"/>
    <dgm:cxn modelId="{B6938560-0E19-472E-899F-6A4EF14DA53F}" type="presParOf" srcId="{DE74F3E5-E90C-4527-A258-10260B44669D}" destId="{FDD388AF-F4EB-4262-BEBF-18E821379A70}" srcOrd="3" destOrd="0" presId="urn:microsoft.com/office/officeart/2005/8/layout/cycle8"/>
    <dgm:cxn modelId="{BE39A4C3-15D0-4AD8-AB8D-2387EDCAC88A}" type="presParOf" srcId="{DE74F3E5-E90C-4527-A258-10260B44669D}" destId="{EFA85438-CA0A-4105-91EC-0112D029D48F}" srcOrd="4" destOrd="0" presId="urn:microsoft.com/office/officeart/2005/8/layout/cycle8"/>
    <dgm:cxn modelId="{D7E5C85E-7E50-43C6-B7CF-E874B9FA102D}" type="presParOf" srcId="{DE74F3E5-E90C-4527-A258-10260B44669D}" destId="{F5339322-0E23-4E87-A013-D73B3146A949}" srcOrd="5" destOrd="0" presId="urn:microsoft.com/office/officeart/2005/8/layout/cycle8"/>
    <dgm:cxn modelId="{340512E7-8346-45B0-B0C0-1B2CB23E970B}" type="presParOf" srcId="{DE74F3E5-E90C-4527-A258-10260B44669D}" destId="{92391E4E-035F-4631-AC66-CA0554AFA25F}" srcOrd="6" destOrd="0" presId="urn:microsoft.com/office/officeart/2005/8/layout/cycle8"/>
    <dgm:cxn modelId="{F0E30F84-809D-4EE9-9A82-3751DE32526C}" type="presParOf" srcId="{DE74F3E5-E90C-4527-A258-10260B44669D}" destId="{0BD4A689-B39F-457D-9F56-1CE564F87EA6}" srcOrd="7" destOrd="0" presId="urn:microsoft.com/office/officeart/2005/8/layout/cycle8"/>
    <dgm:cxn modelId="{AE67E963-FAA2-4EB4-8C41-DD6DE2AF87AD}" type="presParOf" srcId="{DE74F3E5-E90C-4527-A258-10260B44669D}" destId="{0636EF34-9F87-48CE-8E80-9F0D66FE45B0}" srcOrd="8" destOrd="0" presId="urn:microsoft.com/office/officeart/2005/8/layout/cycle8"/>
    <dgm:cxn modelId="{898B042B-2EFC-420F-9569-1DFECC64D2BE}" type="presParOf" srcId="{DE74F3E5-E90C-4527-A258-10260B44669D}" destId="{72ADFECB-E5DB-4B5F-BC41-2ACEB2AE8B52}" srcOrd="9" destOrd="0" presId="urn:microsoft.com/office/officeart/2005/8/layout/cycle8"/>
    <dgm:cxn modelId="{345F6EEE-448E-49A3-907A-FDAC4205E173}" type="presParOf" srcId="{DE74F3E5-E90C-4527-A258-10260B44669D}" destId="{F1157E9E-8097-426C-976D-16E89BC33B92}" srcOrd="10" destOrd="0" presId="urn:microsoft.com/office/officeart/2005/8/layout/cycle8"/>
    <dgm:cxn modelId="{F1467074-F580-4030-BB27-16CDF302816A}" type="presParOf" srcId="{DE74F3E5-E90C-4527-A258-10260B44669D}" destId="{4511ECE5-F2D1-49B5-BDE8-4050E2C09A2E}" srcOrd="11" destOrd="0" presId="urn:microsoft.com/office/officeart/2005/8/layout/cycle8"/>
    <dgm:cxn modelId="{36D116F2-93E2-48FC-8E04-2297DDD498E9}" type="presParOf" srcId="{DE74F3E5-E90C-4527-A258-10260B44669D}" destId="{AA781144-6184-4439-94FA-7BBB2645211E}" srcOrd="12" destOrd="0" presId="urn:microsoft.com/office/officeart/2005/8/layout/cycle8"/>
    <dgm:cxn modelId="{4FAB9853-0FC4-41C8-B5EE-50546861342B}" type="presParOf" srcId="{DE74F3E5-E90C-4527-A258-10260B44669D}" destId="{2CC050DE-5A9E-4619-9D04-8707F4E1377B}" srcOrd="13" destOrd="0" presId="urn:microsoft.com/office/officeart/2005/8/layout/cycle8"/>
    <dgm:cxn modelId="{E64AA0B4-EFF4-43D8-81F7-38FBE4708A23}" type="presParOf" srcId="{DE74F3E5-E90C-4527-A258-10260B44669D}" destId="{BE5C94F5-CBB2-416E-B374-1E0D6C1A2DEC}" srcOrd="14" destOrd="0" presId="urn:microsoft.com/office/officeart/2005/8/layout/cycle8"/>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82E34-0F99-4F1C-9F7D-A66DAD8FF4CF}">
      <dsp:nvSpPr>
        <dsp:cNvPr id="0" name=""/>
        <dsp:cNvSpPr/>
      </dsp:nvSpPr>
      <dsp:spPr>
        <a:xfrm>
          <a:off x="747878" y="0"/>
          <a:ext cx="3690256" cy="3690256"/>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C94EC9-CC14-47D1-A84A-5D71F1294243}">
      <dsp:nvSpPr>
        <dsp:cNvPr id="0" name=""/>
        <dsp:cNvSpPr/>
      </dsp:nvSpPr>
      <dsp:spPr>
        <a:xfrm>
          <a:off x="2466430" y="371007"/>
          <a:ext cx="2398666" cy="87355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err="1"/>
            <a:t>spacex_url</a:t>
          </a:r>
          <a:r>
            <a:rPr lang="en-IN" sz="1500" kern="1200" dirty="0"/>
            <a:t>=</a:t>
          </a:r>
          <a:r>
            <a:rPr lang="en-IN" sz="1500" kern="1200" dirty="0" err="1"/>
            <a:t>spaceX</a:t>
          </a:r>
          <a:r>
            <a:rPr lang="en-IN" sz="1500" kern="1200" dirty="0"/>
            <a:t> API</a:t>
          </a:r>
        </a:p>
      </dsp:txBody>
      <dsp:txXfrm>
        <a:off x="2509073" y="413650"/>
        <a:ext cx="2313380" cy="788266"/>
      </dsp:txXfrm>
    </dsp:sp>
    <dsp:sp modelId="{16FC3B96-3669-453C-946D-9A74FB111685}">
      <dsp:nvSpPr>
        <dsp:cNvPr id="0" name=""/>
        <dsp:cNvSpPr/>
      </dsp:nvSpPr>
      <dsp:spPr>
        <a:xfrm>
          <a:off x="2466430" y="1353754"/>
          <a:ext cx="2398666" cy="87355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response = </a:t>
          </a:r>
          <a:r>
            <a:rPr lang="en-IN" sz="1500" kern="1200" dirty="0" err="1"/>
            <a:t>requests.get</a:t>
          </a:r>
          <a:r>
            <a:rPr lang="en-IN" sz="1500" kern="1200" dirty="0"/>
            <a:t>(</a:t>
          </a:r>
          <a:r>
            <a:rPr lang="en-IN" sz="1500" kern="1200" dirty="0" err="1"/>
            <a:t>spacex_url</a:t>
          </a:r>
          <a:r>
            <a:rPr lang="en-IN" sz="1500" kern="1200" dirty="0"/>
            <a:t>)</a:t>
          </a:r>
        </a:p>
      </dsp:txBody>
      <dsp:txXfrm>
        <a:off x="2509073" y="1396397"/>
        <a:ext cx="2313380" cy="788266"/>
      </dsp:txXfrm>
    </dsp:sp>
    <dsp:sp modelId="{76425037-9A62-487B-B316-BE83A2247183}">
      <dsp:nvSpPr>
        <dsp:cNvPr id="0" name=""/>
        <dsp:cNvSpPr/>
      </dsp:nvSpPr>
      <dsp:spPr>
        <a:xfrm>
          <a:off x="2466430" y="2336501"/>
          <a:ext cx="2398666" cy="87355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json_normalize(response)</a:t>
          </a:r>
        </a:p>
      </dsp:txBody>
      <dsp:txXfrm>
        <a:off x="2509073" y="2379144"/>
        <a:ext cx="2313380" cy="7882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82E34-0F99-4F1C-9F7D-A66DAD8FF4CF}">
      <dsp:nvSpPr>
        <dsp:cNvPr id="0" name=""/>
        <dsp:cNvSpPr/>
      </dsp:nvSpPr>
      <dsp:spPr>
        <a:xfrm>
          <a:off x="682519" y="0"/>
          <a:ext cx="3811134" cy="3811134"/>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C94EC9-CC14-47D1-A84A-5D71F1294243}">
      <dsp:nvSpPr>
        <dsp:cNvPr id="0" name=""/>
        <dsp:cNvSpPr/>
      </dsp:nvSpPr>
      <dsp:spPr>
        <a:xfrm>
          <a:off x="2457364" y="383160"/>
          <a:ext cx="2477237" cy="90216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err="1"/>
            <a:t>spacex_url</a:t>
          </a:r>
          <a:r>
            <a:rPr lang="en-IN" sz="1600" kern="1200" dirty="0"/>
            <a:t>=</a:t>
          </a:r>
          <a:r>
            <a:rPr lang="en-IN" sz="1600" kern="1200" dirty="0" err="1"/>
            <a:t>spaceX</a:t>
          </a:r>
          <a:r>
            <a:rPr lang="en-IN" sz="1600" kern="1200" dirty="0"/>
            <a:t> </a:t>
          </a:r>
          <a:r>
            <a:rPr lang="en-IN" sz="1600" kern="1200" dirty="0" err="1"/>
            <a:t>wikipage</a:t>
          </a:r>
          <a:endParaRPr lang="en-IN" sz="1600" kern="1200" dirty="0"/>
        </a:p>
      </dsp:txBody>
      <dsp:txXfrm>
        <a:off x="2501404" y="427200"/>
        <a:ext cx="2389157" cy="814086"/>
      </dsp:txXfrm>
    </dsp:sp>
    <dsp:sp modelId="{16FC3B96-3669-453C-946D-9A74FB111685}">
      <dsp:nvSpPr>
        <dsp:cNvPr id="0" name=""/>
        <dsp:cNvSpPr/>
      </dsp:nvSpPr>
      <dsp:spPr>
        <a:xfrm>
          <a:off x="2457364" y="1398098"/>
          <a:ext cx="2477237" cy="90216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response = </a:t>
          </a:r>
          <a:r>
            <a:rPr lang="en-IN" sz="1600" kern="1200" dirty="0" err="1"/>
            <a:t>requests.get</a:t>
          </a:r>
          <a:r>
            <a:rPr lang="en-IN" sz="1600" kern="1200" dirty="0"/>
            <a:t>(</a:t>
          </a:r>
          <a:r>
            <a:rPr lang="en-IN" sz="1600" kern="1200" dirty="0" err="1"/>
            <a:t>spacex_url</a:t>
          </a:r>
          <a:r>
            <a:rPr lang="en-IN" sz="1600" kern="1200" dirty="0"/>
            <a:t>)</a:t>
          </a:r>
        </a:p>
      </dsp:txBody>
      <dsp:txXfrm>
        <a:off x="2501404" y="1442138"/>
        <a:ext cx="2389157" cy="814086"/>
      </dsp:txXfrm>
    </dsp:sp>
    <dsp:sp modelId="{76425037-9A62-487B-B316-BE83A2247183}">
      <dsp:nvSpPr>
        <dsp:cNvPr id="0" name=""/>
        <dsp:cNvSpPr/>
      </dsp:nvSpPr>
      <dsp:spPr>
        <a:xfrm>
          <a:off x="2457364" y="2413035"/>
          <a:ext cx="2477237" cy="90216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err="1"/>
            <a:t>soup.find_all</a:t>
          </a:r>
          <a:r>
            <a:rPr lang="en-IN" sz="1600" kern="1200" dirty="0"/>
            <a:t>(“table”)</a:t>
          </a:r>
        </a:p>
      </dsp:txBody>
      <dsp:txXfrm>
        <a:off x="2501404" y="2457075"/>
        <a:ext cx="2389157" cy="8140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82E34-0F99-4F1C-9F7D-A66DAD8FF4CF}">
      <dsp:nvSpPr>
        <dsp:cNvPr id="0" name=""/>
        <dsp:cNvSpPr/>
      </dsp:nvSpPr>
      <dsp:spPr>
        <a:xfrm>
          <a:off x="511828" y="0"/>
          <a:ext cx="4126820" cy="4126820"/>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C94EC9-CC14-47D1-A84A-5D71F1294243}">
      <dsp:nvSpPr>
        <dsp:cNvPr id="0" name=""/>
        <dsp:cNvSpPr/>
      </dsp:nvSpPr>
      <dsp:spPr>
        <a:xfrm>
          <a:off x="2433688" y="414898"/>
          <a:ext cx="2682433" cy="97689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err="1"/>
            <a:t>df.isnull</a:t>
          </a:r>
          <a:r>
            <a:rPr lang="en-IN" sz="1300" kern="1200" dirty="0"/>
            <a:t>().sum()/</a:t>
          </a:r>
          <a:r>
            <a:rPr lang="en-IN" sz="1300" kern="1200" dirty="0" err="1"/>
            <a:t>df.shape</a:t>
          </a:r>
          <a:r>
            <a:rPr lang="en-IN" sz="1300" kern="1200" dirty="0"/>
            <a:t>[0]*100</a:t>
          </a:r>
        </a:p>
      </dsp:txBody>
      <dsp:txXfrm>
        <a:off x="2481376" y="462586"/>
        <a:ext cx="2587057" cy="881519"/>
      </dsp:txXfrm>
    </dsp:sp>
    <dsp:sp modelId="{16FC3B96-3669-453C-946D-9A74FB111685}">
      <dsp:nvSpPr>
        <dsp:cNvPr id="0" name=""/>
        <dsp:cNvSpPr/>
      </dsp:nvSpPr>
      <dsp:spPr>
        <a:xfrm>
          <a:off x="2433688" y="1513906"/>
          <a:ext cx="2682433" cy="97689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err="1"/>
            <a:t>df</a:t>
          </a:r>
          <a:r>
            <a:rPr lang="en-IN" sz="1300" kern="1200" dirty="0"/>
            <a:t>['</a:t>
          </a:r>
          <a:r>
            <a:rPr lang="en-IN" sz="1300" kern="1200" dirty="0" err="1"/>
            <a:t>LaunchSite</a:t>
          </a:r>
          <a:r>
            <a:rPr lang="en-IN" sz="1300" kern="1200" dirty="0"/>
            <a:t>'].</a:t>
          </a:r>
          <a:r>
            <a:rPr lang="en-IN" sz="1300" kern="1200" dirty="0" err="1"/>
            <a:t>value_counts</a:t>
          </a:r>
          <a:r>
            <a:rPr lang="en-IN" sz="1300" kern="1200" dirty="0"/>
            <a:t>()</a:t>
          </a:r>
        </a:p>
      </dsp:txBody>
      <dsp:txXfrm>
        <a:off x="2481376" y="1561594"/>
        <a:ext cx="2587057" cy="881519"/>
      </dsp:txXfrm>
    </dsp:sp>
    <dsp:sp modelId="{76425037-9A62-487B-B316-BE83A2247183}">
      <dsp:nvSpPr>
        <dsp:cNvPr id="0" name=""/>
        <dsp:cNvSpPr/>
      </dsp:nvSpPr>
      <dsp:spPr>
        <a:xfrm>
          <a:off x="2433688" y="2612913"/>
          <a:ext cx="2682433" cy="97689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err="1"/>
            <a:t>df</a:t>
          </a:r>
          <a:r>
            <a:rPr lang="en-IN" sz="1300" kern="1200" dirty="0"/>
            <a:t>['Outcome'].</a:t>
          </a:r>
          <a:r>
            <a:rPr lang="en-IN" sz="1300" kern="1200" dirty="0" err="1"/>
            <a:t>value_counts</a:t>
          </a:r>
          <a:r>
            <a:rPr lang="en-IN" sz="1300" kern="1200" dirty="0"/>
            <a:t>()</a:t>
          </a:r>
        </a:p>
      </dsp:txBody>
      <dsp:txXfrm>
        <a:off x="2481376" y="2660601"/>
        <a:ext cx="2587057" cy="8815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9181B-821A-4A27-852A-D6D28263E699}">
      <dsp:nvSpPr>
        <dsp:cNvPr id="0" name=""/>
        <dsp:cNvSpPr/>
      </dsp:nvSpPr>
      <dsp:spPr>
        <a:xfrm>
          <a:off x="1115507" y="216139"/>
          <a:ext cx="3171952" cy="3171952"/>
        </a:xfrm>
        <a:prstGeom prst="pie">
          <a:avLst>
            <a:gd name="adj1" fmla="val 16200000"/>
            <a:gd name="adj2" fmla="val 1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Fine tune the model using hyperparameters</a:t>
          </a:r>
        </a:p>
      </dsp:txBody>
      <dsp:txXfrm>
        <a:off x="2787202" y="888291"/>
        <a:ext cx="1132840" cy="944033"/>
      </dsp:txXfrm>
    </dsp:sp>
    <dsp:sp modelId="{EFA85438-CA0A-4105-91EC-0112D029D48F}">
      <dsp:nvSpPr>
        <dsp:cNvPr id="0" name=""/>
        <dsp:cNvSpPr/>
      </dsp:nvSpPr>
      <dsp:spPr>
        <a:xfrm>
          <a:off x="1028421" y="356734"/>
          <a:ext cx="3171952" cy="3171952"/>
        </a:xfrm>
        <a:prstGeom prst="pie">
          <a:avLst>
            <a:gd name="adj1" fmla="val 1800000"/>
            <a:gd name="adj2" fmla="val 90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Evaluate Model on test data</a:t>
          </a:r>
        </a:p>
      </dsp:txBody>
      <dsp:txXfrm>
        <a:off x="1783647" y="2414727"/>
        <a:ext cx="1699260" cy="830749"/>
      </dsp:txXfrm>
    </dsp:sp>
    <dsp:sp modelId="{0636EF34-9F87-48CE-8E80-9F0D66FE45B0}">
      <dsp:nvSpPr>
        <dsp:cNvPr id="0" name=""/>
        <dsp:cNvSpPr/>
      </dsp:nvSpPr>
      <dsp:spPr>
        <a:xfrm>
          <a:off x="984853" y="245448"/>
          <a:ext cx="3171952" cy="3171952"/>
        </a:xfrm>
        <a:prstGeom prst="pie">
          <a:avLst>
            <a:gd name="adj1" fmla="val 90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Finding Best Hyperparameters</a:t>
          </a:r>
        </a:p>
      </dsp:txBody>
      <dsp:txXfrm>
        <a:off x="1352271" y="917600"/>
        <a:ext cx="1132840" cy="944033"/>
      </dsp:txXfrm>
    </dsp:sp>
    <dsp:sp modelId="{AA781144-6184-4439-94FA-7BBB2645211E}">
      <dsp:nvSpPr>
        <dsp:cNvPr id="0" name=""/>
        <dsp:cNvSpPr/>
      </dsp:nvSpPr>
      <dsp:spPr>
        <a:xfrm>
          <a:off x="919410" y="19780"/>
          <a:ext cx="3564670" cy="3564670"/>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CC050DE-5A9E-4619-9D04-8707F4E1377B}">
      <dsp:nvSpPr>
        <dsp:cNvPr id="0" name=""/>
        <dsp:cNvSpPr/>
      </dsp:nvSpPr>
      <dsp:spPr>
        <a:xfrm>
          <a:off x="832062" y="160174"/>
          <a:ext cx="3564670" cy="3564670"/>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5C94F5-CBB2-416E-B374-1E0D6C1A2DEC}">
      <dsp:nvSpPr>
        <dsp:cNvPr id="0" name=""/>
        <dsp:cNvSpPr/>
      </dsp:nvSpPr>
      <dsp:spPr>
        <a:xfrm>
          <a:off x="788232" y="49089"/>
          <a:ext cx="3564670" cy="3564670"/>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4172926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3741562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1203367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555836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251952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201727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952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674635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1482342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santo-mantras/IBM_CapstoneProject.git"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nto-mantras/IBM_CapstoneProject.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nto-mantras/IBM_CapstoneProject.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nto-mantras/IBM_CapstoneProject.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nto-mantras/IBM_CapstoneProject.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png"/><Relationship Id="rId7" Type="http://schemas.openxmlformats.org/officeDocument/2006/relationships/diagramQuickStyle" Target="../diagrams/quickStyle4.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github.com/santo-mantras/IBM_CapstoneProject.git" TargetMode="External"/><Relationship Id="rId9" Type="http://schemas.microsoft.com/office/2007/relationships/diagramDrawing" Target="../diagrams/drawing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www.analyticsvidhya.com/blog/2021/05/in-depth-understanding-of-confusion-matrix/" TargetMode="External"/><Relationship Id="rId5" Type="http://schemas.openxmlformats.org/officeDocument/2006/relationships/hyperlink" Target="https://towardsdatascience.com/" TargetMode="External"/><Relationship Id="rId4" Type="http://schemas.openxmlformats.org/officeDocument/2006/relationships/hyperlink" Target="https://github.com/santo-mantras/IBM_CapstoneProject.gi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github.com/santo-mantras/IBM_CapstoneProject.git" TargetMode="Externa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santo-mantras/IBM_CapstoneProject.git"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Santosh Verma</a:t>
            </a:r>
          </a:p>
          <a:p>
            <a:r>
              <a:rPr lang="en-US" dirty="0">
                <a:solidFill>
                  <a:schemeClr val="bg2"/>
                </a:solidFill>
                <a:latin typeface="Abadi" panose="020B0604020104020204" pitchFamily="34" charset="0"/>
                <a:ea typeface="SF Pro" pitchFamily="2" charset="0"/>
                <a:cs typeface="SF Pro" pitchFamily="2" charset="0"/>
              </a:rPr>
              <a:t>22-05-2023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0739" y="1477045"/>
            <a:ext cx="5461000" cy="4950165"/>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1. Identify</a:t>
            </a:r>
            <a:r>
              <a:rPr lang="en-US" sz="2000" b="0" i="0" dirty="0">
                <a:solidFill>
                  <a:srgbClr val="000000"/>
                </a:solidFill>
                <a:effectLst/>
                <a:latin typeface="Helvetica Neue"/>
              </a:rPr>
              <a:t> </a:t>
            </a:r>
            <a:r>
              <a:rPr lang="en-US" sz="2200" dirty="0">
                <a:solidFill>
                  <a:schemeClr val="accent3">
                    <a:lumMod val="25000"/>
                  </a:schemeClr>
                </a:solidFill>
                <a:latin typeface="Abadi" panose="020B0604020104020204" pitchFamily="34" charset="0"/>
              </a:rPr>
              <a:t>and calculate the percentage of</a:t>
            </a:r>
          </a:p>
          <a:p>
            <a:pPr marL="0" indent="0">
              <a:buNone/>
            </a:pPr>
            <a:r>
              <a:rPr lang="en-US" sz="2200" dirty="0">
                <a:solidFill>
                  <a:schemeClr val="accent3">
                    <a:lumMod val="25000"/>
                  </a:schemeClr>
                </a:solidFill>
                <a:latin typeface="Abadi" panose="020B0604020104020204" pitchFamily="34" charset="0"/>
              </a:rPr>
              <a:t>the missing values in each attribute.</a:t>
            </a:r>
          </a:p>
          <a:p>
            <a:pPr marL="0" indent="0">
              <a:buNone/>
            </a:pPr>
            <a:r>
              <a:rPr lang="en-US" sz="2200" dirty="0">
                <a:solidFill>
                  <a:schemeClr val="accent3">
                    <a:lumMod val="25000"/>
                  </a:schemeClr>
                </a:solidFill>
                <a:latin typeface="Abadi" panose="020B0604020104020204" pitchFamily="34" charset="0"/>
              </a:rPr>
              <a:t>2. Calculate the number of launches on </a:t>
            </a:r>
          </a:p>
          <a:p>
            <a:pPr marL="0" indent="0">
              <a:buNone/>
            </a:pPr>
            <a:r>
              <a:rPr lang="en-US" sz="2200" dirty="0">
                <a:solidFill>
                  <a:schemeClr val="accent3">
                    <a:lumMod val="25000"/>
                  </a:schemeClr>
                </a:solidFill>
                <a:latin typeface="Abadi" panose="020B0604020104020204" pitchFamily="34" charset="0"/>
              </a:rPr>
              <a:t>each site.</a:t>
            </a:r>
          </a:p>
          <a:p>
            <a:pPr marL="0" indent="0">
              <a:buNone/>
            </a:pPr>
            <a:r>
              <a:rPr lang="en-US" sz="2200" dirty="0">
                <a:solidFill>
                  <a:schemeClr val="accent3">
                    <a:lumMod val="25000"/>
                  </a:schemeClr>
                </a:solidFill>
                <a:latin typeface="Abadi" panose="020B0604020104020204" pitchFamily="34" charset="0"/>
              </a:rPr>
              <a:t>3. Calculate the number and occurrence of</a:t>
            </a:r>
          </a:p>
          <a:p>
            <a:pPr marL="0" indent="0">
              <a:buNone/>
            </a:pPr>
            <a:r>
              <a:rPr lang="en-US" sz="2200" dirty="0">
                <a:solidFill>
                  <a:schemeClr val="accent3">
                    <a:lumMod val="25000"/>
                  </a:schemeClr>
                </a:solidFill>
                <a:latin typeface="Abadi" panose="020B0604020104020204" pitchFamily="34" charset="0"/>
              </a:rPr>
              <a:t> mission outcome per orbit type.</a:t>
            </a:r>
          </a:p>
          <a:p>
            <a:pPr marL="0" indent="0">
              <a:buNone/>
            </a:pPr>
            <a:r>
              <a:rPr lang="en-US" sz="2200" dirty="0">
                <a:solidFill>
                  <a:schemeClr val="accent3">
                    <a:lumMod val="25000"/>
                  </a:schemeClr>
                </a:solidFill>
                <a:latin typeface="Abadi" panose="020B0604020104020204" pitchFamily="34" charset="0"/>
              </a:rPr>
              <a:t>4. Create a landing outcome label from </a:t>
            </a:r>
          </a:p>
          <a:p>
            <a:pPr marL="0" indent="0">
              <a:buNone/>
            </a:pPr>
            <a:r>
              <a:rPr lang="en-US" sz="2200" dirty="0">
                <a:solidFill>
                  <a:schemeClr val="accent3">
                    <a:lumMod val="25000"/>
                  </a:schemeClr>
                </a:solidFill>
                <a:latin typeface="Abadi" panose="020B0604020104020204" pitchFamily="34" charset="0"/>
              </a:rPr>
              <a:t>Outcome column i.e., 1 for success and 0 </a:t>
            </a:r>
          </a:p>
          <a:p>
            <a:pPr marL="0" indent="0">
              <a:buNone/>
            </a:pPr>
            <a:r>
              <a:rPr lang="en-US" sz="2200" dirty="0">
                <a:solidFill>
                  <a:schemeClr val="accent3">
                    <a:lumMod val="25000"/>
                  </a:schemeClr>
                </a:solidFill>
                <a:latin typeface="Abadi" panose="020B0604020104020204" pitchFamily="34" charset="0"/>
              </a:rPr>
              <a:t>for failure. </a:t>
            </a:r>
          </a:p>
          <a:p>
            <a:pPr marL="0" indent="0">
              <a:buNone/>
            </a:pPr>
            <a:r>
              <a:rPr lang="en-US" sz="2200" dirty="0">
                <a:solidFill>
                  <a:schemeClr val="accent3">
                    <a:lumMod val="25000"/>
                  </a:schemeClr>
                </a:solidFill>
                <a:latin typeface="Abadi" panose="020B0604020104020204" pitchFamily="34" charset="0"/>
              </a:rPr>
              <a:t>GitHub -</a:t>
            </a:r>
          </a:p>
          <a:p>
            <a:pPr marL="0" indent="0">
              <a:buNone/>
            </a:pPr>
            <a:r>
              <a:rPr lang="en-US" sz="2200" dirty="0">
                <a:solidFill>
                  <a:schemeClr val="accent3">
                    <a:lumMod val="25000"/>
                  </a:schemeClr>
                </a:solidFill>
                <a:latin typeface="Abadi" panose="020B0604020104020204" pitchFamily="34" charset="0"/>
                <a:hlinkClick r:id="rId3"/>
              </a:rPr>
              <a:t>https://github.com/santo-mantras/IBM_CapstoneProject.git</a:t>
            </a: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694B26BD-0D39-F157-F51E-A53299559EF2}"/>
              </a:ext>
            </a:extLst>
          </p:cNvPr>
          <p:cNvSpPr txBox="1">
            <a:spLocks/>
          </p:cNvSpPr>
          <p:nvPr/>
        </p:nvSpPr>
        <p:spPr>
          <a:xfrm>
            <a:off x="6204856" y="1477046"/>
            <a:ext cx="5166405" cy="484230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panose="020B0604020104020204" pitchFamily="34" charset="0"/>
              </a:rPr>
              <a:t>	Flowchart of </a:t>
            </a:r>
            <a:r>
              <a:rPr lang="en-US" sz="2200" dirty="0">
                <a:solidFill>
                  <a:srgbClr val="1C7DDB"/>
                </a:solidFill>
                <a:latin typeface="Abadi"/>
              </a:rPr>
              <a:t>Data Wrangling </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dirty="0">
              <a:cs typeface="Calibri"/>
            </a:endParaRPr>
          </a:p>
        </p:txBody>
      </p:sp>
      <p:graphicFrame>
        <p:nvGraphicFramePr>
          <p:cNvPr id="6" name="Diagram 5">
            <a:extLst>
              <a:ext uri="{FF2B5EF4-FFF2-40B4-BE49-F238E27FC236}">
                <a16:creationId xmlns:a16="http://schemas.microsoft.com/office/drawing/2014/main" id="{3CA1F8E0-1FF5-23FA-735F-17AB1E4226F4}"/>
              </a:ext>
            </a:extLst>
          </p:cNvPr>
          <p:cNvGraphicFramePr/>
          <p:nvPr>
            <p:extLst>
              <p:ext uri="{D42A27DB-BD31-4B8C-83A1-F6EECF244321}">
                <p14:modId xmlns:p14="http://schemas.microsoft.com/office/powerpoint/2010/main" val="1796777472"/>
              </p:ext>
            </p:extLst>
          </p:nvPr>
        </p:nvGraphicFramePr>
        <p:xfrm>
          <a:off x="6027811" y="1872343"/>
          <a:ext cx="5486400" cy="41268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Graphs Plotted using seaborn as </a:t>
            </a:r>
            <a:r>
              <a:rPr lang="en-US" sz="2200" dirty="0" err="1">
                <a:solidFill>
                  <a:schemeClr val="accent3">
                    <a:lumMod val="25000"/>
                  </a:schemeClr>
                </a:solidFill>
                <a:latin typeface="Abadi" panose="020B0604020104020204" pitchFamily="34" charset="0"/>
              </a:rPr>
              <a:t>sns</a:t>
            </a:r>
            <a:r>
              <a:rPr lang="en-US" sz="2200" dirty="0">
                <a:solidFill>
                  <a:schemeClr val="accent3">
                    <a:lumMod val="25000"/>
                  </a:schemeClr>
                </a:solidFill>
                <a:latin typeface="Abadi" panose="020B0604020104020204" pitchFamily="34" charset="0"/>
              </a:rPr>
              <a:t> and matplot.pyplot as plt library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 Scatter Plot (</a:t>
            </a:r>
            <a:r>
              <a:rPr lang="en-US" sz="2200" dirty="0" err="1">
                <a:solidFill>
                  <a:schemeClr val="accent3">
                    <a:lumMod val="25000"/>
                  </a:schemeClr>
                </a:solidFill>
                <a:latin typeface="Abadi" panose="020B0604020104020204" pitchFamily="34" charset="0"/>
              </a:rPr>
              <a:t>sns.catplot</a:t>
            </a:r>
            <a:r>
              <a:rPr lang="en-US" sz="2200" dirty="0">
                <a:solidFill>
                  <a:schemeClr val="accent3">
                    <a:lumMod val="25000"/>
                  </a:schemeClr>
                </a:solidFill>
                <a:latin typeface="Abadi" panose="020B0604020104020204" pitchFamily="34" charset="0"/>
              </a:rPr>
              <a:t>) : </a:t>
            </a:r>
            <a:r>
              <a:rPr lang="en-US" sz="1600" b="0" i="0" dirty="0">
                <a:solidFill>
                  <a:srgbClr val="000000"/>
                </a:solidFill>
                <a:effectLst/>
                <a:latin typeface="Helvetica Neue"/>
              </a:rPr>
              <a:t> </a:t>
            </a:r>
            <a:r>
              <a:rPr lang="en-US" sz="2200" dirty="0">
                <a:solidFill>
                  <a:schemeClr val="accent3">
                    <a:lumMod val="25000"/>
                  </a:schemeClr>
                </a:solidFill>
                <a:latin typeface="Abadi" panose="020B0604020104020204" pitchFamily="34" charset="0"/>
              </a:rPr>
              <a:t>to observe if there is any relationship between launch sites and their payload mass.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 Bar Chart (</a:t>
            </a:r>
            <a:r>
              <a:rPr lang="en-US" sz="2200" dirty="0" err="1">
                <a:solidFill>
                  <a:schemeClr val="accent3">
                    <a:lumMod val="25000"/>
                  </a:schemeClr>
                </a:solidFill>
                <a:latin typeface="Abadi" panose="020B0604020104020204" pitchFamily="34" charset="0"/>
              </a:rPr>
              <a:t>plt.bar</a:t>
            </a:r>
            <a:r>
              <a:rPr lang="en-US" sz="2200" dirty="0">
                <a:solidFill>
                  <a:schemeClr val="accent3">
                    <a:lumMod val="25000"/>
                  </a:schemeClr>
                </a:solidFill>
                <a:latin typeface="Abadi" panose="020B0604020104020204" pitchFamily="34" charset="0"/>
              </a:rPr>
              <a:t>) : to visually check if there are any relationship between success rate and orbit type.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3. Line Plot (</a:t>
            </a:r>
            <a:r>
              <a:rPr lang="en-US" sz="2200" dirty="0" err="1">
                <a:solidFill>
                  <a:schemeClr val="accent3">
                    <a:lumMod val="25000"/>
                  </a:schemeClr>
                </a:solidFill>
                <a:latin typeface="Abadi" panose="020B0604020104020204" pitchFamily="34" charset="0"/>
              </a:rPr>
              <a:t>sns.lineplot</a:t>
            </a:r>
            <a:r>
              <a:rPr lang="en-US" sz="2200" dirty="0">
                <a:solidFill>
                  <a:schemeClr val="accent3">
                    <a:lumMod val="25000"/>
                  </a:schemeClr>
                </a:solidFill>
                <a:latin typeface="Abadi" panose="020B0604020104020204" pitchFamily="34" charset="0"/>
              </a:rPr>
              <a:t>) : </a:t>
            </a:r>
            <a:r>
              <a:rPr kumimoji="0" lang="en-US" altLang="en-US" sz="2400" b="0" i="0" u="none" strike="noStrike" cap="none" normalizeH="0" baseline="0" dirty="0">
                <a:ln>
                  <a:noFill/>
                </a:ln>
                <a:solidFill>
                  <a:srgbClr val="000000"/>
                </a:solidFill>
                <a:effectLst/>
                <a:latin typeface="Helvetica Neue"/>
              </a:rPr>
              <a:t>x axis as ‘Year’ and y axis to be average success rate, to get the average launch success trend.</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GitHub - </a:t>
            </a:r>
            <a:r>
              <a:rPr lang="en-US" sz="2200" dirty="0">
                <a:solidFill>
                  <a:schemeClr val="accent3">
                    <a:lumMod val="25000"/>
                  </a:schemeClr>
                </a:solidFill>
                <a:latin typeface="Abadi" panose="020B0604020104020204" pitchFamily="34" charset="0"/>
                <a:hlinkClick r:id="rId3"/>
              </a:rPr>
              <a:t>https://github.com/santo-mantras/IBM_CapstoneProject.git</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9745589" cy="45127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implemented –</a:t>
            </a:r>
          </a:p>
          <a:p>
            <a:pPr marL="0" indent="0">
              <a:lnSpc>
                <a:spcPct val="100000"/>
              </a:lnSpc>
              <a:spcBef>
                <a:spcPts val="1400"/>
              </a:spcBef>
              <a:buNone/>
            </a:pPr>
            <a:r>
              <a:rPr lang="en-US" sz="2200" dirty="0">
                <a:solidFill>
                  <a:schemeClr val="accent3">
                    <a:lumMod val="25000"/>
                  </a:schemeClr>
                </a:solidFill>
                <a:latin typeface="Abadi"/>
              </a:rPr>
              <a:t>1. ‘Select’ query to fetch the required rows from the table.</a:t>
            </a:r>
          </a:p>
          <a:p>
            <a:pPr marL="0" indent="0">
              <a:lnSpc>
                <a:spcPct val="100000"/>
              </a:lnSpc>
              <a:spcBef>
                <a:spcPts val="1400"/>
              </a:spcBef>
              <a:buNone/>
            </a:pPr>
            <a:r>
              <a:rPr lang="en-US" sz="2200" dirty="0">
                <a:solidFill>
                  <a:schemeClr val="accent3">
                    <a:lumMod val="25000"/>
                  </a:schemeClr>
                </a:solidFill>
                <a:latin typeface="Abadi"/>
              </a:rPr>
              <a:t>2. Select sum(</a:t>
            </a:r>
            <a:r>
              <a:rPr lang="en-US" sz="2200" dirty="0" err="1">
                <a:solidFill>
                  <a:schemeClr val="accent3">
                    <a:lumMod val="25000"/>
                  </a:schemeClr>
                </a:solidFill>
                <a:latin typeface="Abadi"/>
              </a:rPr>
              <a:t>Payload_mass</a:t>
            </a:r>
            <a:r>
              <a:rPr lang="en-US" sz="2200" dirty="0">
                <a:solidFill>
                  <a:schemeClr val="accent3">
                    <a:lumMod val="25000"/>
                  </a:schemeClr>
                </a:solidFill>
                <a:latin typeface="Abadi"/>
              </a:rPr>
              <a:t>) and avg(</a:t>
            </a:r>
            <a:r>
              <a:rPr lang="en-US" sz="2200" dirty="0" err="1">
                <a:solidFill>
                  <a:schemeClr val="accent3">
                    <a:lumMod val="25000"/>
                  </a:schemeClr>
                </a:solidFill>
                <a:latin typeface="Abadi"/>
              </a:rPr>
              <a:t>Payload_mass</a:t>
            </a:r>
            <a:r>
              <a:rPr lang="en-US" sz="2200" dirty="0">
                <a:solidFill>
                  <a:schemeClr val="accent3">
                    <a:lumMod val="25000"/>
                  </a:schemeClr>
                </a:solidFill>
                <a:latin typeface="Abadi"/>
              </a:rPr>
              <a:t>)</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a:rPr>
              <a:t>to display total payload mass and avg payload mass.</a:t>
            </a:r>
          </a:p>
          <a:p>
            <a:pPr marL="0" indent="0">
              <a:lnSpc>
                <a:spcPct val="100000"/>
              </a:lnSpc>
              <a:spcBef>
                <a:spcPts val="1400"/>
              </a:spcBef>
              <a:buNone/>
            </a:pPr>
            <a:r>
              <a:rPr lang="en-US" sz="2200" dirty="0">
                <a:solidFill>
                  <a:schemeClr val="accent3">
                    <a:lumMod val="25000"/>
                  </a:schemeClr>
                </a:solidFill>
                <a:latin typeface="Abadi"/>
              </a:rPr>
              <a:t>3. Select Date query for displaying Dates from SpaceX table.</a:t>
            </a:r>
          </a:p>
          <a:p>
            <a:pPr marL="0" indent="0">
              <a:lnSpc>
                <a:spcPct val="100000"/>
              </a:lnSpc>
              <a:spcBef>
                <a:spcPts val="1400"/>
              </a:spcBef>
              <a:buNone/>
            </a:pPr>
            <a:r>
              <a:rPr lang="en-US" sz="2200" dirty="0">
                <a:solidFill>
                  <a:schemeClr val="accent3">
                    <a:lumMod val="25000"/>
                  </a:schemeClr>
                </a:solidFill>
                <a:latin typeface="Abadi"/>
              </a:rPr>
              <a:t>4. Select Count query to list the total number of successful and failure mission outcomes.</a:t>
            </a:r>
          </a:p>
          <a:p>
            <a:pPr marL="0" indent="0">
              <a:lnSpc>
                <a:spcPct val="100000"/>
              </a:lnSpc>
              <a:spcBef>
                <a:spcPts val="1400"/>
              </a:spcBef>
              <a:buNone/>
            </a:pPr>
            <a:r>
              <a:rPr lang="en-US" sz="2200" dirty="0">
                <a:solidFill>
                  <a:schemeClr val="accent3">
                    <a:lumMod val="25000"/>
                  </a:schemeClr>
                </a:solidFill>
                <a:latin typeface="Abadi"/>
              </a:rPr>
              <a:t>5. Using Sub queries to perform complex function like listing names of  booster versions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GitHub - </a:t>
            </a:r>
            <a:r>
              <a:rPr lang="en-US" sz="2200" dirty="0">
                <a:solidFill>
                  <a:schemeClr val="accent3">
                    <a:lumMod val="25000"/>
                  </a:schemeClr>
                </a:solidFill>
                <a:latin typeface="Abadi" panose="020B0604020104020204" pitchFamily="34" charset="0"/>
                <a:hlinkClick r:id="rId3"/>
              </a:rPr>
              <a:t>https://github.com/santo-mantras/IBM_CapstoneProject.git</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20000"/>
          </a:bodyPr>
          <a:lstStyle/>
          <a:p>
            <a:pPr>
              <a:lnSpc>
                <a:spcPct val="100000"/>
              </a:lnSpc>
              <a:spcBef>
                <a:spcPts val="1400"/>
              </a:spcBef>
            </a:pPr>
            <a:r>
              <a:rPr lang="en-US" sz="2400" dirty="0">
                <a:solidFill>
                  <a:schemeClr val="accent3">
                    <a:lumMod val="25000"/>
                  </a:schemeClr>
                </a:solidFill>
                <a:latin typeface="Abadi"/>
              </a:rPr>
              <a:t>We used Folium for Interactive visual analytics following are some key attributes –</a:t>
            </a:r>
          </a:p>
          <a:p>
            <a:pPr marL="0" indent="0">
              <a:lnSpc>
                <a:spcPct val="100000"/>
              </a:lnSpc>
              <a:spcBef>
                <a:spcPts val="1400"/>
              </a:spcBef>
              <a:buNone/>
            </a:pPr>
            <a:r>
              <a:rPr lang="en-US" sz="2400" dirty="0">
                <a:solidFill>
                  <a:schemeClr val="accent3">
                    <a:lumMod val="25000"/>
                  </a:schemeClr>
                </a:solidFill>
                <a:latin typeface="Abadi"/>
              </a:rPr>
              <a:t>1. </a:t>
            </a:r>
            <a:r>
              <a:rPr lang="en-US" sz="2400" dirty="0" err="1">
                <a:solidFill>
                  <a:schemeClr val="accent3">
                    <a:lumMod val="25000"/>
                  </a:schemeClr>
                </a:solidFill>
                <a:latin typeface="Abadi"/>
              </a:rPr>
              <a:t>folium.Map</a:t>
            </a:r>
            <a:r>
              <a:rPr lang="en-US" sz="2400" dirty="0">
                <a:solidFill>
                  <a:schemeClr val="accent3">
                    <a:lumMod val="25000"/>
                  </a:schemeClr>
                </a:solidFill>
                <a:latin typeface="Abadi"/>
              </a:rPr>
              <a:t> : with an initial center location to be NASA Johnson Space Center at Houston.</a:t>
            </a:r>
          </a:p>
          <a:p>
            <a:pPr marL="0" indent="0">
              <a:lnSpc>
                <a:spcPct val="100000"/>
              </a:lnSpc>
              <a:spcBef>
                <a:spcPts val="1400"/>
              </a:spcBef>
              <a:buNone/>
            </a:pPr>
            <a:r>
              <a:rPr lang="en-US" sz="2400" dirty="0">
                <a:solidFill>
                  <a:schemeClr val="accent3">
                    <a:lumMod val="25000"/>
                  </a:schemeClr>
                </a:solidFill>
                <a:latin typeface="Abadi"/>
              </a:rPr>
              <a:t>2. </a:t>
            </a:r>
            <a:r>
              <a:rPr lang="en-US" sz="2400" dirty="0" err="1">
                <a:solidFill>
                  <a:schemeClr val="accent3">
                    <a:lumMod val="25000"/>
                  </a:schemeClr>
                </a:solidFill>
                <a:latin typeface="Abadi"/>
              </a:rPr>
              <a:t>folium.Circle</a:t>
            </a:r>
            <a:r>
              <a:rPr lang="en-US" sz="2400" dirty="0">
                <a:solidFill>
                  <a:schemeClr val="accent3">
                    <a:lumMod val="25000"/>
                  </a:schemeClr>
                </a:solidFill>
                <a:latin typeface="Abadi"/>
              </a:rPr>
              <a:t> :  to add a highlighted circle area with a text label on a specific coordinate.</a:t>
            </a:r>
          </a:p>
          <a:p>
            <a:pPr marL="0" indent="0">
              <a:lnSpc>
                <a:spcPct val="100000"/>
              </a:lnSpc>
              <a:spcBef>
                <a:spcPts val="1400"/>
              </a:spcBef>
              <a:buNone/>
            </a:pPr>
            <a:r>
              <a:rPr lang="en-US" sz="2400" dirty="0">
                <a:solidFill>
                  <a:schemeClr val="accent3">
                    <a:lumMod val="25000"/>
                  </a:schemeClr>
                </a:solidFill>
                <a:latin typeface="Abadi"/>
              </a:rPr>
              <a:t>3. </a:t>
            </a:r>
            <a:r>
              <a:rPr lang="en-US" sz="2400" dirty="0" err="1">
                <a:solidFill>
                  <a:schemeClr val="accent3">
                    <a:lumMod val="25000"/>
                  </a:schemeClr>
                </a:solidFill>
                <a:latin typeface="Abadi"/>
              </a:rPr>
              <a:t>folium.marker</a:t>
            </a:r>
            <a:r>
              <a:rPr lang="en-US" sz="2400" dirty="0">
                <a:solidFill>
                  <a:schemeClr val="accent3">
                    <a:lumMod val="25000"/>
                  </a:schemeClr>
                </a:solidFill>
                <a:latin typeface="Abadi"/>
              </a:rPr>
              <a:t> : to Mark all launch sites on a map.</a:t>
            </a:r>
          </a:p>
          <a:p>
            <a:pPr marL="0" indent="0">
              <a:lnSpc>
                <a:spcPct val="100000"/>
              </a:lnSpc>
              <a:spcBef>
                <a:spcPts val="1400"/>
              </a:spcBef>
              <a:buNone/>
            </a:pPr>
            <a:r>
              <a:rPr lang="en-US" sz="2400" dirty="0">
                <a:solidFill>
                  <a:schemeClr val="accent3">
                    <a:lumMod val="25000"/>
                  </a:schemeClr>
                </a:solidFill>
                <a:latin typeface="Abadi"/>
              </a:rPr>
              <a:t>4. </a:t>
            </a:r>
            <a:r>
              <a:rPr lang="en-US" sz="2400" dirty="0" err="1">
                <a:solidFill>
                  <a:schemeClr val="accent3">
                    <a:lumMod val="25000"/>
                  </a:schemeClr>
                </a:solidFill>
                <a:latin typeface="Abadi"/>
              </a:rPr>
              <a:t>folium.icon</a:t>
            </a:r>
            <a:r>
              <a:rPr lang="en-US" sz="2400" dirty="0">
                <a:solidFill>
                  <a:schemeClr val="accent3">
                    <a:lumMod val="25000"/>
                  </a:schemeClr>
                </a:solidFill>
                <a:latin typeface="Abadi"/>
              </a:rPr>
              <a:t> : customize the Marker's icon property to indicate if launch was success or failed.</a:t>
            </a:r>
          </a:p>
          <a:p>
            <a:pPr marL="0" indent="0">
              <a:lnSpc>
                <a:spcPct val="100000"/>
              </a:lnSpc>
              <a:spcBef>
                <a:spcPts val="1400"/>
              </a:spcBef>
              <a:buNone/>
            </a:pPr>
            <a:r>
              <a:rPr lang="en-US" sz="2400" dirty="0">
                <a:solidFill>
                  <a:schemeClr val="accent3">
                    <a:lumMod val="25000"/>
                  </a:schemeClr>
                </a:solidFill>
                <a:latin typeface="Abadi"/>
              </a:rPr>
              <a:t>5. </a:t>
            </a:r>
            <a:r>
              <a:rPr lang="en-US" sz="2400" dirty="0" err="1">
                <a:solidFill>
                  <a:schemeClr val="accent3">
                    <a:lumMod val="25000"/>
                  </a:schemeClr>
                </a:solidFill>
                <a:latin typeface="Abadi"/>
              </a:rPr>
              <a:t>folium.PolyLine</a:t>
            </a:r>
            <a:r>
              <a:rPr lang="en-US" sz="2400" dirty="0">
                <a:solidFill>
                  <a:schemeClr val="accent3">
                    <a:lumMod val="25000"/>
                  </a:schemeClr>
                </a:solidFill>
                <a:latin typeface="Abadi"/>
              </a:rPr>
              <a:t> : to create a marker with distance to a closest city, railway, highway etc. and draw a line between the marker to the launch site.</a:t>
            </a:r>
          </a:p>
          <a:p>
            <a:pPr>
              <a:lnSpc>
                <a:spcPct val="100000"/>
              </a:lnSpc>
              <a:spcBef>
                <a:spcPts val="1400"/>
              </a:spcBef>
            </a:pPr>
            <a:r>
              <a:rPr lang="en-US" sz="2400" dirty="0">
                <a:solidFill>
                  <a:schemeClr val="accent3">
                    <a:lumMod val="25000"/>
                  </a:schemeClr>
                </a:solidFill>
                <a:latin typeface="Abadi"/>
              </a:rPr>
              <a:t>GitHub - </a:t>
            </a:r>
            <a:r>
              <a:rPr lang="en-US" sz="2400" dirty="0">
                <a:solidFill>
                  <a:schemeClr val="accent3">
                    <a:lumMod val="25000"/>
                  </a:schemeClr>
                </a:solidFill>
                <a:latin typeface="Abadi" panose="020B0604020104020204" pitchFamily="34" charset="0"/>
                <a:hlinkClick r:id="rId3"/>
              </a:rPr>
              <a:t>https://github.com/santo-mantras/IBM_CapstoneProject.git</a:t>
            </a:r>
            <a:endParaRPr lang="en-US" sz="2400" dirty="0">
              <a:solidFill>
                <a:schemeClr val="accent3">
                  <a:lumMod val="25000"/>
                </a:schemeClr>
              </a:solidFill>
              <a:latin typeface="Abadi"/>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387847" cy="4493725"/>
          </a:xfrm>
          <a:prstGeom prst="rect">
            <a:avLst/>
          </a:prstGeom>
        </p:spPr>
        <p:txBody>
          <a:bodyPr vert="horz" lIns="91440" tIns="45720" rIns="91440" bIns="45720" rtlCol="0" anchor="t">
            <a:normAutofit/>
          </a:bodyPr>
          <a:lstStyle/>
          <a:p>
            <a:pPr algn="l"/>
            <a:r>
              <a:rPr lang="en-US" sz="2200" dirty="0">
                <a:solidFill>
                  <a:schemeClr val="accent3">
                    <a:lumMod val="25000"/>
                  </a:schemeClr>
                </a:solidFill>
                <a:latin typeface="Abadi" panose="020B0604020104020204" pitchFamily="34" charset="0"/>
              </a:rPr>
              <a:t>We have implemented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application to create Dashboard and  perform interactive visual analytics on SpaceX launch data in real-time.</a:t>
            </a:r>
          </a:p>
          <a:p>
            <a:pPr algn="l"/>
            <a:r>
              <a:rPr lang="en-US" sz="2200" dirty="0">
                <a:solidFill>
                  <a:schemeClr val="accent3">
                    <a:lumMod val="25000"/>
                  </a:schemeClr>
                </a:solidFill>
                <a:latin typeface="Abadi" panose="020B0604020104020204" pitchFamily="34" charset="0"/>
              </a:rPr>
              <a:t>This dashboard application contains input components such as a dropdown list and a range slider to interact with a pie chart and a scatter point chart. </a:t>
            </a:r>
          </a:p>
          <a:p>
            <a:pPr algn="l"/>
            <a:r>
              <a:rPr lang="en-US" sz="2200" dirty="0">
                <a:solidFill>
                  <a:schemeClr val="accent3">
                    <a:lumMod val="25000"/>
                  </a:schemeClr>
                </a:solidFill>
                <a:latin typeface="Abadi" panose="020B0604020104020204" pitchFamily="34" charset="0"/>
              </a:rPr>
              <a:t>Following are the important elements of Dashboard – </a:t>
            </a:r>
          </a:p>
          <a:p>
            <a:pPr marL="0" indent="0" algn="l">
              <a:buNone/>
            </a:pPr>
            <a:r>
              <a:rPr lang="en-US" sz="2200" dirty="0">
                <a:solidFill>
                  <a:schemeClr val="accent3">
                    <a:lumMod val="25000"/>
                  </a:schemeClr>
                </a:solidFill>
                <a:latin typeface="Abadi" panose="020B0604020104020204" pitchFamily="34" charset="0"/>
              </a:rPr>
              <a:t>	1. Launch Site Drop-down Input Component.</a:t>
            </a:r>
          </a:p>
          <a:p>
            <a:pPr marL="0" indent="0" algn="l">
              <a:buNone/>
            </a:pPr>
            <a:r>
              <a:rPr lang="en-US" sz="2200" dirty="0">
                <a:solidFill>
                  <a:schemeClr val="accent3">
                    <a:lumMod val="25000"/>
                  </a:schemeClr>
                </a:solidFill>
                <a:latin typeface="Abadi" panose="020B0604020104020204" pitchFamily="34" charset="0"/>
              </a:rPr>
              <a:t>	2. A callback function to render success pie chart based on selected site 	    	dropdown.</a:t>
            </a:r>
          </a:p>
          <a:p>
            <a:pPr marL="0" indent="0" algn="l">
              <a:buNone/>
            </a:pPr>
            <a:r>
              <a:rPr lang="en-US" sz="2200" dirty="0">
                <a:solidFill>
                  <a:schemeClr val="accent3">
                    <a:lumMod val="25000"/>
                  </a:schemeClr>
                </a:solidFill>
                <a:latin typeface="Abadi" panose="020B0604020104020204" pitchFamily="34" charset="0"/>
              </a:rPr>
              <a:t>	3. A Range Slider to Select Payload.</a:t>
            </a:r>
          </a:p>
          <a:p>
            <a:pPr marL="0" indent="0" algn="l">
              <a:buNone/>
            </a:pPr>
            <a:r>
              <a:rPr lang="en-US" sz="2200" dirty="0">
                <a:solidFill>
                  <a:schemeClr val="accent3">
                    <a:lumMod val="25000"/>
                  </a:schemeClr>
                </a:solidFill>
                <a:latin typeface="Abadi" panose="020B0604020104020204" pitchFamily="34" charset="0"/>
              </a:rPr>
              <a:t>	4. A callback function to render the scatter plot.</a:t>
            </a:r>
          </a:p>
          <a:p>
            <a:pPr algn="l"/>
            <a:r>
              <a:rPr lang="en-US" sz="2200" dirty="0">
                <a:solidFill>
                  <a:schemeClr val="accent3">
                    <a:lumMod val="25000"/>
                  </a:schemeClr>
                </a:solidFill>
                <a:latin typeface="Abadi" panose="020B0604020104020204" pitchFamily="34" charset="0"/>
              </a:rPr>
              <a:t>GitHub - </a:t>
            </a:r>
            <a:r>
              <a:rPr lang="en-US" sz="2800" dirty="0">
                <a:solidFill>
                  <a:schemeClr val="accent3">
                    <a:lumMod val="25000"/>
                  </a:schemeClr>
                </a:solidFill>
                <a:latin typeface="Abadi" panose="020B0604020104020204" pitchFamily="34" charset="0"/>
                <a:hlinkClick r:id="rId3"/>
              </a:rPr>
              <a:t>https://github.com/santomantras/IBM_CapstoneProject.git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714772" y="6174287"/>
            <a:ext cx="2743200" cy="401638"/>
          </a:xfrm>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582614"/>
            <a:ext cx="5662766" cy="4844597"/>
          </a:xfrm>
          <a:prstGeom prst="rect">
            <a:avLst/>
          </a:prstGeom>
        </p:spPr>
        <p:txBody>
          <a:bodyPr>
            <a:normAutofit lnSpcReduction="10000"/>
          </a:bodyPr>
          <a:lstStyle/>
          <a:p>
            <a:pPr marL="0" indent="0" algn="l">
              <a:buNone/>
            </a:pPr>
            <a:r>
              <a:rPr lang="en-US" sz="2200" dirty="0">
                <a:solidFill>
                  <a:schemeClr val="accent3">
                    <a:lumMod val="25000"/>
                  </a:schemeClr>
                </a:solidFill>
                <a:latin typeface="Abadi" panose="020B0604020104020204" pitchFamily="34" charset="0"/>
              </a:rPr>
              <a:t>1. Building the Model - </a:t>
            </a:r>
          </a:p>
          <a:p>
            <a:pPr algn="l">
              <a:buFont typeface="Wingdings" panose="05000000000000000000" pitchFamily="2" charset="2"/>
              <a:buChar char="v"/>
            </a:pPr>
            <a:r>
              <a:rPr lang="en-US" sz="2200" dirty="0">
                <a:solidFill>
                  <a:schemeClr val="accent3">
                    <a:lumMod val="25000"/>
                  </a:schemeClr>
                </a:solidFill>
                <a:latin typeface="Abadi" panose="020B0604020104020204" pitchFamily="34" charset="0"/>
              </a:rPr>
              <a:t>Performed exploratory Data Analysis to determine training labels.</a:t>
            </a:r>
          </a:p>
          <a:p>
            <a:pPr algn="l">
              <a:buFont typeface="Wingdings" panose="05000000000000000000" pitchFamily="2" charset="2"/>
              <a:buChar char="v"/>
            </a:pPr>
            <a:r>
              <a:rPr lang="en-US" sz="2200" dirty="0">
                <a:solidFill>
                  <a:schemeClr val="accent3">
                    <a:lumMod val="25000"/>
                  </a:schemeClr>
                </a:solidFill>
                <a:latin typeface="Abadi" panose="020B0604020104020204" pitchFamily="34" charset="0"/>
              </a:rPr>
              <a:t>Created a column for the class as ‘0’ for fail and ‘1’ for successful launch.  </a:t>
            </a:r>
          </a:p>
          <a:p>
            <a:pPr algn="l">
              <a:buFont typeface="Wingdings" panose="05000000000000000000" pitchFamily="2" charset="2"/>
              <a:buChar char="v"/>
            </a:pPr>
            <a:r>
              <a:rPr lang="en-US" sz="2200" dirty="0">
                <a:solidFill>
                  <a:schemeClr val="accent3">
                    <a:lumMod val="25000"/>
                  </a:schemeClr>
                </a:solidFill>
                <a:latin typeface="Abadi" panose="020B0604020104020204" pitchFamily="34" charset="0"/>
              </a:rPr>
              <a:t>Standardize the data and Split into training data and test data.</a:t>
            </a:r>
          </a:p>
          <a:p>
            <a:pPr marL="0" indent="0" algn="l">
              <a:buNone/>
            </a:pPr>
            <a:r>
              <a:rPr lang="en-US" sz="2200" dirty="0">
                <a:solidFill>
                  <a:schemeClr val="accent3">
                    <a:lumMod val="25000"/>
                  </a:schemeClr>
                </a:solidFill>
                <a:latin typeface="Abadi" panose="020B0604020104020204" pitchFamily="34" charset="0"/>
              </a:rPr>
              <a:t>2. Evaluation and Improvement - </a:t>
            </a:r>
          </a:p>
          <a:p>
            <a:pPr algn="l"/>
            <a:r>
              <a:rPr lang="en-US" sz="2200" dirty="0">
                <a:solidFill>
                  <a:schemeClr val="accent3">
                    <a:lumMod val="25000"/>
                  </a:schemeClr>
                </a:solidFill>
                <a:latin typeface="Abadi" panose="020B0604020104020204" pitchFamily="34" charset="0"/>
              </a:rPr>
              <a:t>Finding best Hyperparameter for SVM, Classification Trees and Logistic Regression and the method which performs best using test data.</a:t>
            </a:r>
          </a:p>
          <a:p>
            <a:pPr>
              <a:lnSpc>
                <a:spcPct val="100000"/>
              </a:lnSpc>
              <a:spcBef>
                <a:spcPts val="1400"/>
              </a:spcBef>
            </a:pPr>
            <a:r>
              <a:rPr lang="en-US" sz="2200" dirty="0">
                <a:solidFill>
                  <a:schemeClr val="accent3">
                    <a:lumMod val="25000"/>
                  </a:schemeClr>
                </a:solidFill>
                <a:latin typeface="Abadi" panose="020B0604020104020204" pitchFamily="34" charset="0"/>
              </a:rPr>
              <a:t>GitHub - </a:t>
            </a:r>
            <a:r>
              <a:rPr lang="en-US" sz="2200" dirty="0">
                <a:solidFill>
                  <a:schemeClr val="accent3">
                    <a:lumMod val="25000"/>
                  </a:schemeClr>
                </a:solidFill>
                <a:latin typeface="Abadi" panose="020B0604020104020204" pitchFamily="34" charset="0"/>
                <a:hlinkClick r:id="rId4"/>
              </a:rPr>
              <a:t>https://github.com/santo-mantras/IBM_CapstoneProject.git</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Content Placeholder 4">
            <a:extLst>
              <a:ext uri="{FF2B5EF4-FFF2-40B4-BE49-F238E27FC236}">
                <a16:creationId xmlns:a16="http://schemas.microsoft.com/office/drawing/2014/main" id="{ABFA073D-8D2F-F9B0-494C-4F02550A7CB3}"/>
              </a:ext>
            </a:extLst>
          </p:cNvPr>
          <p:cNvSpPr txBox="1">
            <a:spLocks/>
          </p:cNvSpPr>
          <p:nvPr/>
        </p:nvSpPr>
        <p:spPr>
          <a:xfrm>
            <a:off x="6509657" y="1589813"/>
            <a:ext cx="5384120" cy="460047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panose="020B0604020104020204" pitchFamily="34" charset="0"/>
              </a:rPr>
              <a:t>	Flowchart of Model Improvement</a:t>
            </a:r>
            <a:r>
              <a:rPr lang="en-US" sz="2200" dirty="0">
                <a:solidFill>
                  <a:srgbClr val="1C7DDB"/>
                </a:solidFill>
                <a:latin typeface="Abadi"/>
              </a:rPr>
              <a:t> </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dirty="0">
              <a:cs typeface="Calibri"/>
            </a:endParaRPr>
          </a:p>
        </p:txBody>
      </p:sp>
      <p:graphicFrame>
        <p:nvGraphicFramePr>
          <p:cNvPr id="8" name="Diagram 7">
            <a:extLst>
              <a:ext uri="{FF2B5EF4-FFF2-40B4-BE49-F238E27FC236}">
                <a16:creationId xmlns:a16="http://schemas.microsoft.com/office/drawing/2014/main" id="{E42EC1A8-2226-0964-DA22-F2803DE67095}"/>
              </a:ext>
            </a:extLst>
          </p:cNvPr>
          <p:cNvGraphicFramePr/>
          <p:nvPr>
            <p:extLst>
              <p:ext uri="{D42A27DB-BD31-4B8C-83A1-F6EECF244321}">
                <p14:modId xmlns:p14="http://schemas.microsoft.com/office/powerpoint/2010/main" val="2997128227"/>
              </p:ext>
            </p:extLst>
          </p:nvPr>
        </p:nvGraphicFramePr>
        <p:xfrm>
          <a:off x="6778171" y="2001982"/>
          <a:ext cx="5272314" cy="37761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4" y="1807337"/>
            <a:ext cx="10273190" cy="38205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Analysis Results comprises of different plots and screenshots which are mentioned from Section - 2, Section-3 and Section-4 of this presentation.</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 is also provided from Section-2 onwards.  </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 are provided in the final section i.e., Section-5 of this presentation that consist of prediction accuracy, confusion matrix of different models that are implemented on our Space X dataset.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563833"/>
            <a:ext cx="4762941" cy="4597481"/>
          </a:xfrm>
          <a:prstGeom prst="rect">
            <a:avLst/>
          </a:prstGeom>
        </p:spPr>
        <p:txBody>
          <a:bodyPr>
            <a:normAutofit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Scatter plot of Flight Number vs. Launch Site is shown.</a:t>
            </a:r>
          </a:p>
          <a:p>
            <a:pPr>
              <a:lnSpc>
                <a:spcPct val="100000"/>
              </a:lnSpc>
              <a:spcBef>
                <a:spcPts val="1400"/>
              </a:spcBef>
            </a:pPr>
            <a:r>
              <a:rPr lang="en-US" sz="2200" dirty="0">
                <a:solidFill>
                  <a:schemeClr val="accent3">
                    <a:lumMod val="25000"/>
                  </a:schemeClr>
                </a:solidFill>
                <a:latin typeface="Abadi" panose="020B0604020104020204" pitchFamily="34" charset="0"/>
              </a:rPr>
              <a:t>Class 0 indicates a failed launch and 1 indicates a 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We can observe that there are much more launches from launch site CCAFS SLC 40 followed by launch site KSC LC 39A. However, the launch site VAFB SLC 4E has highest successful launches when compared to other launch sites.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C90FBA4-F5FF-924B-1D9A-52F7934D8918}"/>
              </a:ext>
            </a:extLst>
          </p:cNvPr>
          <p:cNvPicPr>
            <a:picLocks noChangeAspect="1"/>
          </p:cNvPicPr>
          <p:nvPr/>
        </p:nvPicPr>
        <p:blipFill>
          <a:blip r:embed="rId3"/>
          <a:stretch>
            <a:fillRect/>
          </a:stretch>
        </p:blipFill>
        <p:spPr>
          <a:xfrm>
            <a:off x="5851396" y="1563833"/>
            <a:ext cx="5082980" cy="459748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6056" y="4747044"/>
            <a:ext cx="11386457" cy="12785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Class 0 indicates a failed launch and 1 indicates a 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We observed that for VAFB-SLC launch site there are no rockets launched for heavy payload mass(greater than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 (Scatter Plot)</a:t>
            </a:r>
          </a:p>
        </p:txBody>
      </p:sp>
      <p:pic>
        <p:nvPicPr>
          <p:cNvPr id="6" name="Picture 5">
            <a:extLst>
              <a:ext uri="{FF2B5EF4-FFF2-40B4-BE49-F238E27FC236}">
                <a16:creationId xmlns:a16="http://schemas.microsoft.com/office/drawing/2014/main" id="{B8EB7531-8332-5A8C-12BE-FC1A18769117}"/>
              </a:ext>
            </a:extLst>
          </p:cNvPr>
          <p:cNvPicPr>
            <a:picLocks noChangeAspect="1"/>
          </p:cNvPicPr>
          <p:nvPr/>
        </p:nvPicPr>
        <p:blipFill>
          <a:blip r:embed="rId3"/>
          <a:stretch>
            <a:fillRect/>
          </a:stretch>
        </p:blipFill>
        <p:spPr>
          <a:xfrm>
            <a:off x="770012" y="1349829"/>
            <a:ext cx="11269588" cy="313508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04800" y="1408314"/>
            <a:ext cx="3940629" cy="515918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Bar chart for the success rate of each orbit type is shown.</a:t>
            </a:r>
          </a:p>
          <a:p>
            <a:pPr>
              <a:lnSpc>
                <a:spcPct val="100000"/>
              </a:lnSpc>
              <a:spcBef>
                <a:spcPts val="1400"/>
              </a:spcBef>
            </a:pPr>
            <a:r>
              <a:rPr lang="en-US" sz="2200" dirty="0">
                <a:solidFill>
                  <a:schemeClr val="accent3">
                    <a:lumMod val="25000"/>
                  </a:schemeClr>
                </a:solidFill>
                <a:latin typeface="Abadi" panose="020B0604020104020204" pitchFamily="34" charset="0"/>
              </a:rPr>
              <a:t>Class on Y axis here indicates mean value of class for each orbit type respectively. </a:t>
            </a:r>
          </a:p>
          <a:p>
            <a:pPr>
              <a:lnSpc>
                <a:spcPct val="100000"/>
              </a:lnSpc>
              <a:spcBef>
                <a:spcPts val="1400"/>
              </a:spcBef>
            </a:pPr>
            <a:r>
              <a:rPr lang="en-US" sz="2200" dirty="0">
                <a:solidFill>
                  <a:schemeClr val="accent3">
                    <a:lumMod val="25000"/>
                  </a:schemeClr>
                </a:solidFill>
                <a:latin typeface="Abadi" panose="020B0604020104020204" pitchFamily="34" charset="0"/>
              </a:rPr>
              <a:t>We observed that launch sites – ES-L1 , GEO, HEO, SSO have highest success rate while GTO has lowest.</a:t>
            </a:r>
          </a:p>
          <a:p>
            <a:pPr>
              <a:lnSpc>
                <a:spcPct val="100000"/>
              </a:lnSpc>
              <a:spcBef>
                <a:spcPts val="1400"/>
              </a:spcBef>
            </a:pPr>
            <a:r>
              <a:rPr lang="en-US" sz="2200" dirty="0">
                <a:solidFill>
                  <a:schemeClr val="accent3">
                    <a:lumMod val="25000"/>
                  </a:schemeClr>
                </a:solidFill>
                <a:latin typeface="Abadi" panose="020B0604020104020204" pitchFamily="34" charset="0"/>
              </a:rPr>
              <a:t>Orbit SO has no successful launch.</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 (Bar Chart)</a:t>
            </a:r>
            <a:endParaRPr lang="en-US" dirty="0">
              <a:solidFill>
                <a:srgbClr val="0B49CB"/>
              </a:solidFill>
            </a:endParaRPr>
          </a:p>
        </p:txBody>
      </p:sp>
      <p:pic>
        <p:nvPicPr>
          <p:cNvPr id="6" name="Picture 5">
            <a:extLst>
              <a:ext uri="{FF2B5EF4-FFF2-40B4-BE49-F238E27FC236}">
                <a16:creationId xmlns:a16="http://schemas.microsoft.com/office/drawing/2014/main" id="{C8BD295D-45C5-013C-B455-26E687675B04}"/>
              </a:ext>
            </a:extLst>
          </p:cNvPr>
          <p:cNvPicPr>
            <a:picLocks noChangeAspect="1"/>
          </p:cNvPicPr>
          <p:nvPr/>
        </p:nvPicPr>
        <p:blipFill>
          <a:blip r:embed="rId4"/>
          <a:stretch>
            <a:fillRect/>
          </a:stretch>
        </p:blipFill>
        <p:spPr>
          <a:xfrm>
            <a:off x="4430486" y="1408314"/>
            <a:ext cx="7724172" cy="515918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2784" y="4662800"/>
            <a:ext cx="10515600" cy="16456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plot of Flight number vs. Orbit type is shown.</a:t>
            </a:r>
          </a:p>
          <a:p>
            <a:pPr>
              <a:lnSpc>
                <a:spcPct val="100000"/>
              </a:lnSpc>
              <a:spcBef>
                <a:spcPts val="1400"/>
              </a:spcBef>
            </a:pPr>
            <a:r>
              <a:rPr lang="en-US" sz="2200" dirty="0">
                <a:solidFill>
                  <a:schemeClr val="accent3">
                    <a:lumMod val="25000"/>
                  </a:schemeClr>
                </a:solidFill>
                <a:latin typeface="Abadi" panose="020B0604020104020204" pitchFamily="34" charset="0"/>
              </a:rPr>
              <a:t>We observed that 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14E9FEC-C150-CFE0-E97D-45382EE18D35}"/>
              </a:ext>
            </a:extLst>
          </p:cNvPr>
          <p:cNvPicPr>
            <a:picLocks noChangeAspect="1"/>
          </p:cNvPicPr>
          <p:nvPr/>
        </p:nvPicPr>
        <p:blipFill>
          <a:blip r:embed="rId3"/>
          <a:stretch>
            <a:fillRect/>
          </a:stretch>
        </p:blipFill>
        <p:spPr>
          <a:xfrm>
            <a:off x="855557" y="1367811"/>
            <a:ext cx="10430054" cy="301487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876800"/>
            <a:ext cx="10687961" cy="1632857"/>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plot of Flight number vs. Orbit type is shown.</a:t>
            </a:r>
          </a:p>
          <a:p>
            <a:pPr>
              <a:lnSpc>
                <a:spcPct val="100000"/>
              </a:lnSpc>
              <a:spcBef>
                <a:spcPts val="1400"/>
              </a:spcBef>
            </a:pPr>
            <a:r>
              <a:rPr lang="en-US" sz="2200" dirty="0">
                <a:solidFill>
                  <a:schemeClr val="accent3">
                    <a:lumMod val="25000"/>
                  </a:schemeClr>
                </a:solidFill>
                <a:latin typeface="Abadi" panose="020B0604020104020204" pitchFamily="34" charset="0"/>
              </a:rPr>
              <a:t>We observed that with heavy payloads the successful landing or positive landing rate are more for Polar, LEO and ISS</a:t>
            </a:r>
            <a:r>
              <a:rPr lang="en-US" sz="1600" b="0" i="0" dirty="0">
                <a:effectLst/>
                <a:latin typeface="-apple-system"/>
              </a:rPr>
              <a:t>. </a:t>
            </a:r>
            <a:r>
              <a:rPr lang="en-US" sz="22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F3DBB07-A8A3-9610-6353-2B060B41C50B}"/>
              </a:ext>
            </a:extLst>
          </p:cNvPr>
          <p:cNvPicPr>
            <a:picLocks noChangeAspect="1"/>
          </p:cNvPicPr>
          <p:nvPr/>
        </p:nvPicPr>
        <p:blipFill>
          <a:blip r:embed="rId3"/>
          <a:stretch>
            <a:fillRect/>
          </a:stretch>
        </p:blipFill>
        <p:spPr>
          <a:xfrm>
            <a:off x="770011" y="1317611"/>
            <a:ext cx="10605560" cy="328704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117159"/>
            <a:ext cx="10344303" cy="1310052"/>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line chart of yearly average success rate is shown.</a:t>
            </a:r>
          </a:p>
          <a:p>
            <a:pPr>
              <a:lnSpc>
                <a:spcPct val="100000"/>
              </a:lnSpc>
              <a:spcBef>
                <a:spcPts val="1400"/>
              </a:spcBef>
            </a:pPr>
            <a:r>
              <a:rPr lang="en-US" sz="2200" dirty="0">
                <a:solidFill>
                  <a:schemeClr val="accent3">
                    <a:lumMod val="25000"/>
                  </a:schemeClr>
                </a:solidFill>
                <a:latin typeface="Abadi" panose="020B0604020104020204" pitchFamily="34" charset="0"/>
              </a:rPr>
              <a:t>We can observe that 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CE02FF8-111F-A7D7-76FE-B23675523324}"/>
              </a:ext>
            </a:extLst>
          </p:cNvPr>
          <p:cNvPicPr>
            <a:picLocks noChangeAspect="1"/>
          </p:cNvPicPr>
          <p:nvPr/>
        </p:nvPicPr>
        <p:blipFill>
          <a:blip r:embed="rId3"/>
          <a:stretch>
            <a:fillRect/>
          </a:stretch>
        </p:blipFill>
        <p:spPr>
          <a:xfrm>
            <a:off x="770011" y="1349677"/>
            <a:ext cx="10515600" cy="350550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SQL query and its result for listing out names of all unique launch sites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observed that there are 4 unique launch sites named as CCAFS LC-40, VAFB SLC-4E, KSC LC-39A and CCAFS SLC-40 respectively.</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3E24B57-1A5E-5ED3-1295-D1D6050291A2}"/>
              </a:ext>
            </a:extLst>
          </p:cNvPr>
          <p:cNvPicPr>
            <a:picLocks noChangeAspect="1"/>
          </p:cNvPicPr>
          <p:nvPr/>
        </p:nvPicPr>
        <p:blipFill>
          <a:blip r:embed="rId3"/>
          <a:stretch>
            <a:fillRect/>
          </a:stretch>
        </p:blipFill>
        <p:spPr>
          <a:xfrm>
            <a:off x="2971800" y="2264230"/>
            <a:ext cx="6433457" cy="283028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96599" cy="42269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SQL query to display 5 records where launch sites name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A8BFD0D-62A6-A083-5760-9B97F34C4667}"/>
              </a:ext>
            </a:extLst>
          </p:cNvPr>
          <p:cNvPicPr>
            <a:picLocks noChangeAspect="1"/>
          </p:cNvPicPr>
          <p:nvPr/>
        </p:nvPicPr>
        <p:blipFill>
          <a:blip r:embed="rId4"/>
          <a:stretch>
            <a:fillRect/>
          </a:stretch>
        </p:blipFill>
        <p:spPr>
          <a:xfrm>
            <a:off x="859971" y="2329543"/>
            <a:ext cx="10896600" cy="382088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15546"/>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SQL query and its result for finding out the total payload mass carried by boosters launched by NASA. We observed that the total payload mass values is 45596.0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1C14544-D578-C28F-AD04-EA81754244A5}"/>
              </a:ext>
            </a:extLst>
          </p:cNvPr>
          <p:cNvPicPr>
            <a:picLocks noChangeAspect="1"/>
          </p:cNvPicPr>
          <p:nvPr/>
        </p:nvPicPr>
        <p:blipFill>
          <a:blip r:embed="rId3"/>
          <a:stretch>
            <a:fillRect/>
          </a:stretch>
        </p:blipFill>
        <p:spPr>
          <a:xfrm>
            <a:off x="770011" y="2960913"/>
            <a:ext cx="10398732" cy="306466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48204"/>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SQL query and its result for finding out the average payload mass carried by booster version F9 v1.1. We observed that the average payload mass values is 2534.67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9AFA7E6-F155-1B5D-2E82-40FC4704A8DC}"/>
              </a:ext>
            </a:extLst>
          </p:cNvPr>
          <p:cNvPicPr>
            <a:picLocks noChangeAspect="1"/>
          </p:cNvPicPr>
          <p:nvPr/>
        </p:nvPicPr>
        <p:blipFill>
          <a:blip r:embed="rId3"/>
          <a:stretch>
            <a:fillRect/>
          </a:stretch>
        </p:blipFill>
        <p:spPr>
          <a:xfrm>
            <a:off x="990600" y="2963671"/>
            <a:ext cx="10295011" cy="290372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69975"/>
          </a:xfrm>
          <a:prstGeom prst="rect">
            <a:avLst/>
          </a:prstGeom>
        </p:spPr>
        <p:txBody>
          <a:bodyPr lIns="91440" tIns="45720" rIns="91440" bIns="45720" anchor="t">
            <a:normAutofit fontScale="92500" lnSpcReduction="20000"/>
          </a:bodyPr>
          <a:lstStyle/>
          <a:p>
            <a:pPr>
              <a:lnSpc>
                <a:spcPct val="100000"/>
              </a:lnSpc>
              <a:spcBef>
                <a:spcPts val="1400"/>
              </a:spcBef>
            </a:pPr>
            <a:r>
              <a:rPr lang="en-US" sz="2800" dirty="0">
                <a:solidFill>
                  <a:schemeClr val="accent3">
                    <a:lumMod val="25000"/>
                  </a:schemeClr>
                </a:solidFill>
                <a:latin typeface="Abadi" panose="020B0604020104020204" pitchFamily="34" charset="0"/>
              </a:rPr>
              <a:t>Below is the SQL query and its result for finding out </a:t>
            </a:r>
            <a:r>
              <a:rPr lang="en-US" sz="2800" dirty="0">
                <a:solidFill>
                  <a:schemeClr val="accent3">
                    <a:lumMod val="25000"/>
                  </a:schemeClr>
                </a:solidFill>
                <a:latin typeface="Abadi"/>
              </a:rPr>
              <a:t>dates of the first successful landing outcome on ground pad. </a:t>
            </a:r>
            <a:r>
              <a:rPr lang="en-US" sz="2800" dirty="0">
                <a:solidFill>
                  <a:schemeClr val="accent3">
                    <a:lumMod val="25000"/>
                  </a:schemeClr>
                </a:solidFill>
                <a:latin typeface="Abadi" panose="020B0604020104020204" pitchFamily="34" charset="0"/>
              </a:rPr>
              <a:t>We observed that the date is  - 01/07/2020</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328F043-A2D4-CF8E-930B-BDE140EF4F4E}"/>
              </a:ext>
            </a:extLst>
          </p:cNvPr>
          <p:cNvPicPr>
            <a:picLocks noChangeAspect="1"/>
          </p:cNvPicPr>
          <p:nvPr/>
        </p:nvPicPr>
        <p:blipFill>
          <a:blip r:embed="rId3"/>
          <a:stretch>
            <a:fillRect/>
          </a:stretch>
        </p:blipFill>
        <p:spPr>
          <a:xfrm>
            <a:off x="990600" y="3040301"/>
            <a:ext cx="10014857" cy="298527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6662"/>
            <a:ext cx="9745589" cy="111351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is SQL query and its result for displaying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A44E59F-5138-8544-DC42-7489C7977E5A}"/>
              </a:ext>
            </a:extLst>
          </p:cNvPr>
          <p:cNvPicPr>
            <a:picLocks noChangeAspect="1"/>
          </p:cNvPicPr>
          <p:nvPr/>
        </p:nvPicPr>
        <p:blipFill>
          <a:blip r:embed="rId3"/>
          <a:stretch>
            <a:fillRect/>
          </a:stretch>
        </p:blipFill>
        <p:spPr>
          <a:xfrm>
            <a:off x="903514" y="2537505"/>
            <a:ext cx="10080172" cy="388970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SQL query and its results, we can clearly observe that there are 100 successful mission outcomes and 1 Failed mission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F880881-23D2-5D8D-317F-44587FD04BDA}"/>
              </a:ext>
            </a:extLst>
          </p:cNvPr>
          <p:cNvPicPr>
            <a:picLocks noChangeAspect="1"/>
          </p:cNvPicPr>
          <p:nvPr/>
        </p:nvPicPr>
        <p:blipFill>
          <a:blip r:embed="rId3"/>
          <a:stretch>
            <a:fillRect/>
          </a:stretch>
        </p:blipFill>
        <p:spPr>
          <a:xfrm>
            <a:off x="881743" y="2493255"/>
            <a:ext cx="10403868" cy="363540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5253"/>
            <a:ext cx="10515600" cy="77606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SQL query and its result for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96979E0-9825-8883-E37D-23B98D6C62DF}"/>
              </a:ext>
            </a:extLst>
          </p:cNvPr>
          <p:cNvPicPr>
            <a:picLocks noChangeAspect="1"/>
          </p:cNvPicPr>
          <p:nvPr/>
        </p:nvPicPr>
        <p:blipFill>
          <a:blip r:embed="rId3"/>
          <a:stretch>
            <a:fillRect/>
          </a:stretch>
        </p:blipFill>
        <p:spPr>
          <a:xfrm>
            <a:off x="906389" y="2351314"/>
            <a:ext cx="10229697" cy="416922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0307"/>
            <a:ext cx="9745589" cy="96528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Below is the SQL query and its result to find List of failed landing outcomes in drone ship, their booster versions, and launch site names for in year 2015. We observed that there are two failure in month of April (04) and October (10) respectively.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7C17D0F-EF51-4685-2F31-D1CE28E7728F}"/>
              </a:ext>
            </a:extLst>
          </p:cNvPr>
          <p:cNvPicPr>
            <a:picLocks noChangeAspect="1"/>
          </p:cNvPicPr>
          <p:nvPr/>
        </p:nvPicPr>
        <p:blipFill>
          <a:blip r:embed="rId3"/>
          <a:stretch>
            <a:fillRect/>
          </a:stretch>
        </p:blipFill>
        <p:spPr>
          <a:xfrm>
            <a:off x="734028" y="2623456"/>
            <a:ext cx="10376961" cy="369589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7883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Below is the SQL query and its result to for Ranking the count of landing outcomes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800CA44-FC94-BC8F-40EE-5F30203ECFA9}"/>
              </a:ext>
            </a:extLst>
          </p:cNvPr>
          <p:cNvPicPr>
            <a:picLocks noChangeAspect="1"/>
          </p:cNvPicPr>
          <p:nvPr/>
        </p:nvPicPr>
        <p:blipFill>
          <a:blip r:embed="rId3"/>
          <a:stretch>
            <a:fillRect/>
          </a:stretch>
        </p:blipFill>
        <p:spPr>
          <a:xfrm>
            <a:off x="1023257" y="3004457"/>
            <a:ext cx="10145486" cy="313508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115706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is the screenshot of USA map displaying launch site locations in red marker locations. We can observe that these locations are near coastline one at east and other one at west border respectively.</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 Location</a:t>
            </a:r>
          </a:p>
        </p:txBody>
      </p:sp>
      <p:pic>
        <p:nvPicPr>
          <p:cNvPr id="10" name="Picture 9">
            <a:extLst>
              <a:ext uri="{FF2B5EF4-FFF2-40B4-BE49-F238E27FC236}">
                <a16:creationId xmlns:a16="http://schemas.microsoft.com/office/drawing/2014/main" id="{5E3606F9-06D5-6D89-06FE-A288E6F29394}"/>
              </a:ext>
            </a:extLst>
          </p:cNvPr>
          <p:cNvPicPr>
            <a:picLocks noChangeAspect="1"/>
          </p:cNvPicPr>
          <p:nvPr/>
        </p:nvPicPr>
        <p:blipFill>
          <a:blip r:embed="rId3"/>
          <a:stretch>
            <a:fillRect/>
          </a:stretch>
        </p:blipFill>
        <p:spPr>
          <a:xfrm>
            <a:off x="6441096" y="3394041"/>
            <a:ext cx="4547351" cy="2743438"/>
          </a:xfrm>
          <a:prstGeom prst="rect">
            <a:avLst/>
          </a:prstGeom>
        </p:spPr>
      </p:pic>
      <p:pic>
        <p:nvPicPr>
          <p:cNvPr id="12" name="Picture 11">
            <a:extLst>
              <a:ext uri="{FF2B5EF4-FFF2-40B4-BE49-F238E27FC236}">
                <a16:creationId xmlns:a16="http://schemas.microsoft.com/office/drawing/2014/main" id="{9A89A8DC-E9DF-EA8C-B9F2-AB074028BDE5}"/>
              </a:ext>
            </a:extLst>
          </p:cNvPr>
          <p:cNvPicPr>
            <a:picLocks noChangeAspect="1"/>
          </p:cNvPicPr>
          <p:nvPr/>
        </p:nvPicPr>
        <p:blipFill>
          <a:blip r:embed="rId4"/>
          <a:stretch>
            <a:fillRect/>
          </a:stretch>
        </p:blipFill>
        <p:spPr>
          <a:xfrm>
            <a:off x="1045668" y="3394041"/>
            <a:ext cx="5050332" cy="260626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89316"/>
            <a:ext cx="9745589" cy="1242998"/>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Below is the screenshot of Folium Map Launch Outcomes in red and green markers as displayed for different launch sites. Please note that Successful launches are marked with green color while red color markers are for failed launch outcomes.</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Outcomes</a:t>
            </a:r>
          </a:p>
        </p:txBody>
      </p:sp>
      <p:pic>
        <p:nvPicPr>
          <p:cNvPr id="4" name="Picture 3">
            <a:extLst>
              <a:ext uri="{FF2B5EF4-FFF2-40B4-BE49-F238E27FC236}">
                <a16:creationId xmlns:a16="http://schemas.microsoft.com/office/drawing/2014/main" id="{CA8F38D3-BAED-6298-82B5-1B1928A8246C}"/>
              </a:ext>
            </a:extLst>
          </p:cNvPr>
          <p:cNvPicPr>
            <a:picLocks noChangeAspect="1"/>
          </p:cNvPicPr>
          <p:nvPr/>
        </p:nvPicPr>
        <p:blipFill>
          <a:blip r:embed="rId4"/>
          <a:stretch>
            <a:fillRect/>
          </a:stretch>
        </p:blipFill>
        <p:spPr>
          <a:xfrm>
            <a:off x="1272121" y="2885861"/>
            <a:ext cx="3215919" cy="3139712"/>
          </a:xfrm>
          <a:prstGeom prst="rect">
            <a:avLst/>
          </a:prstGeom>
        </p:spPr>
      </p:pic>
      <p:pic>
        <p:nvPicPr>
          <p:cNvPr id="7" name="Picture 6">
            <a:extLst>
              <a:ext uri="{FF2B5EF4-FFF2-40B4-BE49-F238E27FC236}">
                <a16:creationId xmlns:a16="http://schemas.microsoft.com/office/drawing/2014/main" id="{656D00CF-3100-FDF2-1118-A8C3291509FD}"/>
              </a:ext>
            </a:extLst>
          </p:cNvPr>
          <p:cNvPicPr>
            <a:picLocks noChangeAspect="1"/>
          </p:cNvPicPr>
          <p:nvPr/>
        </p:nvPicPr>
        <p:blipFill>
          <a:blip r:embed="rId5"/>
          <a:stretch>
            <a:fillRect/>
          </a:stretch>
        </p:blipFill>
        <p:spPr>
          <a:xfrm>
            <a:off x="4879940" y="2885862"/>
            <a:ext cx="2911092" cy="3139712"/>
          </a:xfrm>
          <a:prstGeom prst="rect">
            <a:avLst/>
          </a:prstGeom>
        </p:spPr>
      </p:pic>
      <p:pic>
        <p:nvPicPr>
          <p:cNvPr id="10" name="Picture 9">
            <a:extLst>
              <a:ext uri="{FF2B5EF4-FFF2-40B4-BE49-F238E27FC236}">
                <a16:creationId xmlns:a16="http://schemas.microsoft.com/office/drawing/2014/main" id="{CBD62397-11A2-BD94-D35D-FC7AC7979059}"/>
              </a:ext>
            </a:extLst>
          </p:cNvPr>
          <p:cNvPicPr>
            <a:picLocks noChangeAspect="1"/>
          </p:cNvPicPr>
          <p:nvPr/>
        </p:nvPicPr>
        <p:blipFill>
          <a:blip r:embed="rId6"/>
          <a:stretch>
            <a:fillRect/>
          </a:stretch>
        </p:blipFill>
        <p:spPr>
          <a:xfrm>
            <a:off x="8182932" y="2885862"/>
            <a:ext cx="3102679" cy="313971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25254"/>
            <a:ext cx="8597827" cy="2156146"/>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1. Displayed screenshot of Folium Map Launch Site VAFB SLC - 4E close distance to railway line. We can observe that the distance is around 1.30 KM.  </a:t>
            </a:r>
          </a:p>
          <a:p>
            <a:pPr marL="0" indent="0">
              <a:lnSpc>
                <a:spcPct val="100000"/>
              </a:lnSpc>
              <a:spcBef>
                <a:spcPts val="1400"/>
              </a:spcBef>
              <a:buNone/>
            </a:pPr>
            <a:r>
              <a:rPr lang="en-US" sz="2200" dirty="0">
                <a:solidFill>
                  <a:schemeClr val="accent3">
                    <a:lumMod val="25000"/>
                  </a:schemeClr>
                </a:solidFill>
                <a:latin typeface="Abadi"/>
              </a:rPr>
              <a:t>2. Displayed screenshot of Folium Map Launch Site CCAFS SLC - 40 close distance to coastline. We can observe that the distance is around 0.90 KM.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 Proximities</a:t>
            </a:r>
          </a:p>
        </p:txBody>
      </p:sp>
      <p:pic>
        <p:nvPicPr>
          <p:cNvPr id="7" name="Picture 6">
            <a:extLst>
              <a:ext uri="{FF2B5EF4-FFF2-40B4-BE49-F238E27FC236}">
                <a16:creationId xmlns:a16="http://schemas.microsoft.com/office/drawing/2014/main" id="{AE8E67BD-E82E-B7D8-C98A-BBAD2E3F1C65}"/>
              </a:ext>
            </a:extLst>
          </p:cNvPr>
          <p:cNvPicPr>
            <a:picLocks noChangeAspect="1"/>
          </p:cNvPicPr>
          <p:nvPr/>
        </p:nvPicPr>
        <p:blipFill>
          <a:blip r:embed="rId4"/>
          <a:stretch>
            <a:fillRect/>
          </a:stretch>
        </p:blipFill>
        <p:spPr>
          <a:xfrm>
            <a:off x="892146" y="3690257"/>
            <a:ext cx="3723397" cy="2736954"/>
          </a:xfrm>
          <a:prstGeom prst="rect">
            <a:avLst/>
          </a:prstGeom>
        </p:spPr>
      </p:pic>
      <p:pic>
        <p:nvPicPr>
          <p:cNvPr id="10" name="Picture 9">
            <a:extLst>
              <a:ext uri="{FF2B5EF4-FFF2-40B4-BE49-F238E27FC236}">
                <a16:creationId xmlns:a16="http://schemas.microsoft.com/office/drawing/2014/main" id="{2E03B92D-2E95-961D-215B-7DC85E2A7215}"/>
              </a:ext>
            </a:extLst>
          </p:cNvPr>
          <p:cNvPicPr>
            <a:picLocks noChangeAspect="1"/>
          </p:cNvPicPr>
          <p:nvPr/>
        </p:nvPicPr>
        <p:blipFill>
          <a:blip r:embed="rId5"/>
          <a:stretch>
            <a:fillRect/>
          </a:stretch>
        </p:blipFill>
        <p:spPr>
          <a:xfrm>
            <a:off x="4942114" y="3690257"/>
            <a:ext cx="6085115" cy="273695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56663"/>
            <a:ext cx="9745589" cy="79783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is the screenshot of Dashboard Pie Chart displaying successful launch counts.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Pie Chart of success launch count</a:t>
            </a:r>
          </a:p>
        </p:txBody>
      </p:sp>
      <p:pic>
        <p:nvPicPr>
          <p:cNvPr id="4" name="Picture 3">
            <a:extLst>
              <a:ext uri="{FF2B5EF4-FFF2-40B4-BE49-F238E27FC236}">
                <a16:creationId xmlns:a16="http://schemas.microsoft.com/office/drawing/2014/main" id="{8FD16886-951B-1413-4C75-794F9364EDFE}"/>
              </a:ext>
            </a:extLst>
          </p:cNvPr>
          <p:cNvPicPr>
            <a:picLocks noChangeAspect="1"/>
          </p:cNvPicPr>
          <p:nvPr/>
        </p:nvPicPr>
        <p:blipFill>
          <a:blip r:embed="rId3"/>
          <a:stretch>
            <a:fillRect/>
          </a:stretch>
        </p:blipFill>
        <p:spPr>
          <a:xfrm>
            <a:off x="881743" y="2362200"/>
            <a:ext cx="10091057" cy="395715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10199160"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a:t>
            </a:r>
          </a:p>
          <a:p>
            <a:pPr algn="l"/>
            <a:r>
              <a:rPr lang="en-US" sz="2200" dirty="0">
                <a:solidFill>
                  <a:schemeClr val="accent3">
                    <a:lumMod val="25000"/>
                  </a:schemeClr>
                </a:solidFill>
                <a:latin typeface="Abadi" panose="020B0604020104020204" pitchFamily="34" charset="0"/>
              </a:rPr>
              <a:t>This information can be used if an alternate company wants to bid against SpaceX for a rocket launch.</a:t>
            </a:r>
            <a:r>
              <a:rPr lang="en-US" sz="1600" b="0" i="0" dirty="0">
                <a:solidFill>
                  <a:srgbClr val="1F1F1F"/>
                </a:solidFill>
                <a:effectLst/>
                <a:latin typeface="Source Sans Pro" panose="020B0503030403020204" pitchFamily="34" charset="0"/>
              </a:rPr>
              <a:t> </a:t>
            </a:r>
            <a:r>
              <a:rPr lang="en-US" sz="2200" dirty="0">
                <a:solidFill>
                  <a:schemeClr val="accent3">
                    <a:lumMod val="25000"/>
                  </a:schemeClr>
                </a:solidFill>
                <a:latin typeface="Abadi" panose="020B0604020104020204" pitchFamily="34" charset="0"/>
              </a:rPr>
              <a:t>Instead of using rocket science to determine if the first stage will land successfully, we will train a machine learning model and use public information to predict if SpaceX will reuse the first stage.</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2019" y="1629682"/>
            <a:ext cx="10551583" cy="71074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is the screenshot of Dashboard Pie Chart displaying successful launch counts.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Screenshot of Pie chart  </a:t>
            </a:r>
          </a:p>
        </p:txBody>
      </p:sp>
      <p:pic>
        <p:nvPicPr>
          <p:cNvPr id="2" name="Picture 1">
            <a:extLst>
              <a:ext uri="{FF2B5EF4-FFF2-40B4-BE49-F238E27FC236}">
                <a16:creationId xmlns:a16="http://schemas.microsoft.com/office/drawing/2014/main" id="{9A0FD3B5-F669-8118-9338-50E6AA4930A1}"/>
              </a:ext>
            </a:extLst>
          </p:cNvPr>
          <p:cNvPicPr>
            <a:picLocks noChangeAspect="1"/>
          </p:cNvPicPr>
          <p:nvPr/>
        </p:nvPicPr>
        <p:blipFill>
          <a:blip r:embed="rId3"/>
          <a:stretch>
            <a:fillRect/>
          </a:stretch>
        </p:blipFill>
        <p:spPr>
          <a:xfrm>
            <a:off x="881743" y="2416629"/>
            <a:ext cx="10091057" cy="390272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554480"/>
            <a:ext cx="10551583" cy="71074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is the screenshot of Dashboard Pie Chart displaying successful launch counts.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Screenshot of Pie chart  </a:t>
            </a:r>
          </a:p>
        </p:txBody>
      </p:sp>
      <p:pic>
        <p:nvPicPr>
          <p:cNvPr id="2" name="Picture 1">
            <a:extLst>
              <a:ext uri="{FF2B5EF4-FFF2-40B4-BE49-F238E27FC236}">
                <a16:creationId xmlns:a16="http://schemas.microsoft.com/office/drawing/2014/main" id="{9A0FD3B5-F669-8118-9338-50E6AA4930A1}"/>
              </a:ext>
            </a:extLst>
          </p:cNvPr>
          <p:cNvPicPr>
            <a:picLocks noChangeAspect="1"/>
          </p:cNvPicPr>
          <p:nvPr/>
        </p:nvPicPr>
        <p:blipFill>
          <a:blip r:embed="rId3"/>
          <a:stretch>
            <a:fillRect/>
          </a:stretch>
        </p:blipFill>
        <p:spPr>
          <a:xfrm>
            <a:off x="881743" y="2265226"/>
            <a:ext cx="10091057" cy="4054125"/>
          </a:xfrm>
          <a:prstGeom prst="rect">
            <a:avLst/>
          </a:prstGeom>
        </p:spPr>
      </p:pic>
    </p:spTree>
    <p:extLst>
      <p:ext uri="{BB962C8B-B14F-4D97-AF65-F5344CB8AC3E}">
        <p14:creationId xmlns:p14="http://schemas.microsoft.com/office/powerpoint/2010/main" val="2571884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7611" y="1632857"/>
            <a:ext cx="4759932" cy="4495800"/>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In this Capstone project we have implemented 4 models for classification tasks – LR (Logistic Regression), SVM (Support Vector Machine), DTC (Decision Tree Classifier) and KNN (K-Nearest Neighbor).</a:t>
            </a:r>
          </a:p>
          <a:p>
            <a:pPr>
              <a:lnSpc>
                <a:spcPct val="100000"/>
              </a:lnSpc>
              <a:spcBef>
                <a:spcPts val="1400"/>
              </a:spcBef>
            </a:pPr>
            <a:r>
              <a:rPr lang="en-US" sz="2200" dirty="0">
                <a:solidFill>
                  <a:schemeClr val="accent3">
                    <a:lumMod val="25000"/>
                  </a:schemeClr>
                </a:solidFill>
                <a:latin typeface="Abadi"/>
              </a:rPr>
              <a:t>Bar chart that represents prediction accuracy of all the 4 models is shown. </a:t>
            </a:r>
          </a:p>
          <a:p>
            <a:pPr>
              <a:lnSpc>
                <a:spcPct val="100000"/>
              </a:lnSpc>
              <a:spcBef>
                <a:spcPts val="1400"/>
              </a:spcBef>
            </a:pPr>
            <a:r>
              <a:rPr lang="en-US" sz="2200" dirty="0">
                <a:solidFill>
                  <a:schemeClr val="accent3">
                    <a:lumMod val="25000"/>
                  </a:schemeClr>
                </a:solidFill>
                <a:latin typeface="Abadi"/>
              </a:rPr>
              <a:t>Kindly Note Standard Scaling method has been used for preprocessing the data.</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FA30B6E-DF8D-E841-10A9-10E35401E84D}"/>
              </a:ext>
            </a:extLst>
          </p:cNvPr>
          <p:cNvPicPr>
            <a:picLocks noChangeAspect="1"/>
          </p:cNvPicPr>
          <p:nvPr/>
        </p:nvPicPr>
        <p:blipFill>
          <a:blip r:embed="rId4"/>
          <a:stretch>
            <a:fillRect/>
          </a:stretch>
        </p:blipFill>
        <p:spPr>
          <a:xfrm>
            <a:off x="5649686" y="1521499"/>
            <a:ext cx="6291943" cy="460715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02228"/>
            <a:ext cx="5042960" cy="504008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Bar chart in previous slide we can observe that DTC (Decision Tree Classifier) Model has highest accuracy score of 0.94 among other classification models. </a:t>
            </a:r>
          </a:p>
          <a:p>
            <a:pPr>
              <a:lnSpc>
                <a:spcPct val="100000"/>
              </a:lnSpc>
              <a:spcBef>
                <a:spcPts val="1400"/>
              </a:spcBef>
            </a:pPr>
            <a:r>
              <a:rPr lang="en-US" sz="2200" dirty="0">
                <a:solidFill>
                  <a:schemeClr val="accent3">
                    <a:lumMod val="25000"/>
                  </a:schemeClr>
                </a:solidFill>
                <a:latin typeface="Abadi" panose="020B0604020104020204" pitchFamily="34" charset="0"/>
              </a:rPr>
              <a:t>Confusion Matrix for DTC model is shown. </a:t>
            </a:r>
          </a:p>
          <a:p>
            <a:pPr>
              <a:lnSpc>
                <a:spcPct val="100000"/>
              </a:lnSpc>
              <a:spcBef>
                <a:spcPts val="1400"/>
              </a:spcBef>
            </a:pPr>
            <a:r>
              <a:rPr lang="en-US" sz="2200" dirty="0">
                <a:solidFill>
                  <a:schemeClr val="accent3">
                    <a:lumMod val="25000"/>
                  </a:schemeClr>
                </a:solidFill>
                <a:latin typeface="Abadi" panose="020B0604020104020204" pitchFamily="34" charset="0"/>
              </a:rPr>
              <a:t>True Positive – 12 , False Positive – 1, True Negative – 5 , False Negative – 0</a:t>
            </a:r>
          </a:p>
          <a:p>
            <a:pPr>
              <a:lnSpc>
                <a:spcPct val="100000"/>
              </a:lnSpc>
              <a:spcBef>
                <a:spcPts val="1400"/>
              </a:spcBef>
            </a:pPr>
            <a:r>
              <a:rPr lang="en-US" sz="2200" dirty="0">
                <a:solidFill>
                  <a:schemeClr val="accent3">
                    <a:lumMod val="25000"/>
                  </a:schemeClr>
                </a:solidFill>
                <a:latin typeface="Abadi" panose="020B0604020104020204" pitchFamily="34" charset="0"/>
              </a:rPr>
              <a:t>Recall Score – 1</a:t>
            </a:r>
          </a:p>
          <a:p>
            <a:pPr>
              <a:lnSpc>
                <a:spcPct val="100000"/>
              </a:lnSpc>
              <a:spcBef>
                <a:spcPts val="1400"/>
              </a:spcBef>
            </a:pPr>
            <a:r>
              <a:rPr lang="en-US" sz="2200" dirty="0">
                <a:solidFill>
                  <a:schemeClr val="accent3">
                    <a:lumMod val="25000"/>
                  </a:schemeClr>
                </a:solidFill>
                <a:latin typeface="Abadi" panose="020B0604020104020204" pitchFamily="34" charset="0"/>
              </a:rPr>
              <a:t>Precision Score – 0.92</a:t>
            </a:r>
          </a:p>
          <a:p>
            <a:pPr>
              <a:lnSpc>
                <a:spcPct val="100000"/>
              </a:lnSpc>
              <a:spcBef>
                <a:spcPts val="1400"/>
              </a:spcBef>
            </a:pPr>
            <a:r>
              <a:rPr lang="en-US" sz="2200" dirty="0">
                <a:solidFill>
                  <a:schemeClr val="accent3">
                    <a:lumMod val="25000"/>
                  </a:schemeClr>
                </a:solidFill>
                <a:latin typeface="Abadi" panose="020B0604020104020204" pitchFamily="34" charset="0"/>
              </a:rPr>
              <a:t>F1 Score – 0.9583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9B67956-8ED1-8334-C863-E00641CA65BD}"/>
              </a:ext>
            </a:extLst>
          </p:cNvPr>
          <p:cNvPicPr>
            <a:picLocks noChangeAspect="1"/>
          </p:cNvPicPr>
          <p:nvPr/>
        </p:nvPicPr>
        <p:blipFill>
          <a:blip r:embed="rId4"/>
          <a:stretch>
            <a:fillRect/>
          </a:stretch>
        </p:blipFill>
        <p:spPr>
          <a:xfrm>
            <a:off x="5910943" y="1502229"/>
            <a:ext cx="5268686" cy="504008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736465"/>
            <a:ext cx="10687961" cy="4582885"/>
          </a:xfrm>
          <a:prstGeom prst="rect">
            <a:avLst/>
          </a:prstGeom>
        </p:spPr>
        <p:txBody>
          <a:bodyPr>
            <a:normAutofit lnSpcReduction="10000"/>
          </a:bodyPr>
          <a:lstStyle/>
          <a:p>
            <a:pPr>
              <a:lnSpc>
                <a:spcPct val="100000"/>
              </a:lnSpc>
              <a:spcBef>
                <a:spcPts val="1400"/>
              </a:spcBef>
            </a:pPr>
            <a:r>
              <a:rPr lang="en-US" sz="2200" b="0" i="0" dirty="0">
                <a:solidFill>
                  <a:schemeClr val="accent3">
                    <a:lumMod val="25000"/>
                  </a:schemeClr>
                </a:solidFill>
                <a:effectLst/>
                <a:latin typeface="Abadi" panose="020B0604020104020204" pitchFamily="34" charset="0"/>
              </a:rPr>
              <a:t>In</a:t>
            </a:r>
            <a:r>
              <a:rPr lang="en-US" sz="1600" b="0" i="0" dirty="0">
                <a:solidFill>
                  <a:srgbClr val="333333"/>
                </a:solidFill>
                <a:effectLst/>
                <a:latin typeface="Source Sans Pro" panose="020B0503030403020204" pitchFamily="34" charset="0"/>
              </a:rPr>
              <a:t> </a:t>
            </a:r>
            <a:r>
              <a:rPr lang="en-US" sz="2200" dirty="0">
                <a:solidFill>
                  <a:schemeClr val="accent3">
                    <a:lumMod val="25000"/>
                  </a:schemeClr>
                </a:solidFill>
                <a:latin typeface="Abadi" panose="020B0604020104020204" pitchFamily="34" charset="0"/>
              </a:rPr>
              <a:t>this capstone project of SpaceX, we predicted if the Falcon 9 first stage will land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This information can be used if an alternate company wants to bid against SpaceX for a rocket launch. </a:t>
            </a:r>
          </a:p>
          <a:p>
            <a:pPr>
              <a:lnSpc>
                <a:spcPct val="100000"/>
              </a:lnSpc>
              <a:spcBef>
                <a:spcPts val="1400"/>
              </a:spcBef>
            </a:pPr>
            <a:r>
              <a:rPr lang="en-US" sz="2200" dirty="0">
                <a:solidFill>
                  <a:schemeClr val="accent3">
                    <a:lumMod val="25000"/>
                  </a:schemeClr>
                </a:solidFill>
                <a:latin typeface="Abadi" panose="020B0604020104020204" pitchFamily="34" charset="0"/>
              </a:rPr>
              <a:t>From our data analysis and application of machine learning models we observed that Classifier models such as Logistic regression, SVM and KNN gave score of 83% accuracy which is a good score to build up the model further. </a:t>
            </a:r>
          </a:p>
          <a:p>
            <a:pPr>
              <a:lnSpc>
                <a:spcPct val="100000"/>
              </a:lnSpc>
              <a:spcBef>
                <a:spcPts val="1400"/>
              </a:spcBef>
            </a:pPr>
            <a:r>
              <a:rPr lang="en-US" sz="2200" dirty="0">
                <a:solidFill>
                  <a:schemeClr val="accent3">
                    <a:lumMod val="25000"/>
                  </a:schemeClr>
                </a:solidFill>
                <a:latin typeface="Abadi" panose="020B0604020104020204" pitchFamily="34" charset="0"/>
              </a:rPr>
              <a:t>However, 83% accuracy is still not good enough in rocket launch business where heavy amount of money is involved. Hence, We tried another model and observed that DTC (Decision Tree Classifier) model is most effective in terms of predicting whether a landing will successful or not. The model has accuracy of 94 % on test data which is most promising and helpful in making important decisions in the business.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Repository - </a:t>
            </a:r>
            <a:r>
              <a:rPr lang="en-US" sz="2200" dirty="0">
                <a:solidFill>
                  <a:schemeClr val="accent3">
                    <a:lumMod val="25000"/>
                  </a:schemeClr>
                </a:solidFill>
                <a:latin typeface="Abadi" panose="020B0604020104020204" pitchFamily="34" charset="0"/>
                <a:hlinkClick r:id="rId4"/>
              </a:rPr>
              <a:t>https://github.com/santo-mantras/IBM_CapstoneProject.git</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Other Resources - </a:t>
            </a:r>
          </a:p>
          <a:p>
            <a:pPr>
              <a:lnSpc>
                <a:spcPct val="100000"/>
              </a:lnSpc>
              <a:spcBef>
                <a:spcPts val="1400"/>
              </a:spcBef>
            </a:pPr>
            <a:r>
              <a:rPr lang="en-US" sz="2200" dirty="0" err="1">
                <a:solidFill>
                  <a:schemeClr val="accent3">
                    <a:lumMod val="25000"/>
                  </a:schemeClr>
                </a:solidFill>
                <a:latin typeface="Abadi" panose="020B0604020104020204" pitchFamily="34" charset="0"/>
              </a:rPr>
              <a:t>TowardsDataScience</a:t>
            </a:r>
            <a:r>
              <a:rPr lang="en-US" sz="2200" dirty="0">
                <a:solidFill>
                  <a:schemeClr val="accent3">
                    <a:lumMod val="25000"/>
                  </a:schemeClr>
                </a:solidFill>
                <a:latin typeface="Abadi" panose="020B0604020104020204" pitchFamily="34" charset="0"/>
              </a:rPr>
              <a:t> - </a:t>
            </a:r>
            <a:r>
              <a:rPr lang="en-US" sz="2200" dirty="0">
                <a:solidFill>
                  <a:schemeClr val="accent3">
                    <a:lumMod val="25000"/>
                  </a:schemeClr>
                </a:solidFill>
                <a:latin typeface="Abadi" panose="020B0604020104020204" pitchFamily="34" charset="0"/>
                <a:hlinkClick r:id="rId5"/>
              </a:rPr>
              <a:t>https://towardsdatascience.com</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Analytics Vidhya - </a:t>
            </a:r>
            <a:r>
              <a:rPr lang="en-US" sz="2200" dirty="0">
                <a:solidFill>
                  <a:schemeClr val="accent3">
                    <a:lumMod val="25000"/>
                  </a:schemeClr>
                </a:solidFill>
                <a:latin typeface="Abadi" panose="020B0604020104020204" pitchFamily="34" charset="0"/>
                <a:hlinkClick r:id="rId6"/>
              </a:rPr>
              <a:t>https://www.analyticsvidhya.com/blog/2021/05/in-depth-understanding-of-confusion-matrix/</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62743"/>
            <a:ext cx="10104817" cy="5333999"/>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endParaRPr lang="en-US" sz="6600" b="0" i="0" dirty="0">
              <a:solidFill>
                <a:srgbClr val="333333"/>
              </a:solidFill>
              <a:effectLst/>
              <a:latin typeface="OpenSans"/>
            </a:endParaRPr>
          </a:p>
          <a:p>
            <a:pPr marL="0" indent="0" algn="l">
              <a:buNone/>
            </a:pPr>
            <a:r>
              <a:rPr lang="en-US" sz="8000" dirty="0">
                <a:solidFill>
                  <a:schemeClr val="accent3">
                    <a:lumMod val="25000"/>
                  </a:schemeClr>
                </a:solidFill>
                <a:latin typeface="Abadi"/>
              </a:rPr>
              <a:t>In this capstone project, we will be working with SpaceX launch data that is gathered from an API, specifically the SpaceX REST API. This API will give us data about launches, including information about the rocket used, payload delivered, launch specifications, landing specifications, and landing outcome. The SpaceX REST API endpoints, or URL, starts with api.spacexdata.com/v4/.</a:t>
            </a:r>
          </a:p>
          <a:p>
            <a:pPr>
              <a:lnSpc>
                <a:spcPct val="120000"/>
              </a:lnSpc>
              <a:spcBef>
                <a:spcPts val="1400"/>
              </a:spcBef>
            </a:pPr>
            <a:r>
              <a:rPr lang="en-US" sz="8800" dirty="0">
                <a:solidFill>
                  <a:schemeClr val="accent3">
                    <a:lumMod val="25000"/>
                  </a:schemeClr>
                </a:solidFill>
                <a:latin typeface="Abadi"/>
              </a:rPr>
              <a:t>Perform data wrangling:</a:t>
            </a:r>
          </a:p>
          <a:p>
            <a:pPr marL="0" indent="0">
              <a:lnSpc>
                <a:spcPct val="107000"/>
              </a:lnSpc>
              <a:spcAft>
                <a:spcPts val="800"/>
              </a:spcAft>
              <a:buNone/>
            </a:pPr>
            <a:r>
              <a:rPr lang="en-US" sz="8000" dirty="0">
                <a:solidFill>
                  <a:schemeClr val="accent3">
                    <a:lumMod val="25000"/>
                  </a:schemeClr>
                </a:solidFill>
                <a:latin typeface="Abadi"/>
              </a:rPr>
              <a:t>We used to get request using requests library to obtain launch data from API. Our response will be in json format.</a:t>
            </a:r>
            <a:r>
              <a:rPr lang="en-IN" sz="8000" dirty="0">
                <a:solidFill>
                  <a:schemeClr val="accent3">
                    <a:lumMod val="25000"/>
                  </a:schemeClr>
                </a:solidFill>
                <a:latin typeface="Abadi"/>
              </a:rPr>
              <a:t> To convert this JSON to a dataframe, we can use the json_normalize function. This function will allow us to “normalize” the structured json data into a flat table.</a:t>
            </a:r>
            <a:r>
              <a:rPr lang="en-US" sz="8000" dirty="0">
                <a:solidFill>
                  <a:schemeClr val="accent3">
                    <a:lumMod val="25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 REST API endpoints, or URL, starts with api.spacexdata.com/v4/. </a:t>
            </a:r>
            <a:r>
              <a:rPr lang="en-IN" sz="2200" dirty="0">
                <a:solidFill>
                  <a:schemeClr val="accent3">
                    <a:lumMod val="25000"/>
                  </a:schemeClr>
                </a:solidFill>
                <a:latin typeface="Abadi" panose="020B0604020104020204" pitchFamily="34" charset="0"/>
              </a:rPr>
              <a:t>We used it to target a specific endpoint of the API to get past launch data. </a:t>
            </a:r>
            <a:r>
              <a:rPr lang="en-US" sz="2400" dirty="0">
                <a:solidFill>
                  <a:schemeClr val="bg2">
                    <a:lumMod val="50000"/>
                  </a:schemeClr>
                </a:solidFill>
                <a:latin typeface="Abadi"/>
              </a:rPr>
              <a:t> </a:t>
            </a:r>
            <a:r>
              <a:rPr lang="en-US" sz="2200" dirty="0">
                <a:solidFill>
                  <a:schemeClr val="accent3">
                    <a:lumMod val="25000"/>
                  </a:schemeClr>
                </a:solidFill>
                <a:latin typeface="Abadi" panose="020B0604020104020204" pitchFamily="34" charset="0"/>
              </a:rPr>
              <a:t>We used get request using requests library to obtain launch data from API. Our response will be in json format.</a:t>
            </a:r>
            <a:r>
              <a:rPr lang="en-IN" sz="2200" dirty="0">
                <a:solidFill>
                  <a:schemeClr val="accent3">
                    <a:lumMod val="25000"/>
                  </a:schemeClr>
                </a:solidFill>
                <a:latin typeface="Abadi" panose="020B0604020104020204" pitchFamily="34" charset="0"/>
              </a:rPr>
              <a:t> To convert this JSON to a dataframe, we can use the json_normalize function. This function will allow us to “normalize” the structured json data into a flat table</a:t>
            </a:r>
            <a:r>
              <a:rPr lang="en-IN" sz="2400" dirty="0">
                <a:solidFill>
                  <a:schemeClr val="bg2">
                    <a:lumMod val="50000"/>
                  </a:schemeClr>
                </a:solidFill>
                <a:latin typeface="Abadi"/>
              </a:rPr>
              <a:t> </a:t>
            </a:r>
            <a:r>
              <a:rPr lang="en-IN" sz="2200" dirty="0">
                <a:solidFill>
                  <a:schemeClr val="accent3">
                    <a:lumMod val="25000"/>
                  </a:schemeClr>
                </a:solidFill>
                <a:latin typeface="Abadi" panose="020B0604020104020204" pitchFamily="34" charset="0"/>
              </a:rPr>
              <a:t>form. </a:t>
            </a:r>
          </a:p>
          <a:p>
            <a:pPr>
              <a:lnSpc>
                <a:spcPct val="100000"/>
              </a:lnSpc>
              <a:spcBef>
                <a:spcPts val="1400"/>
              </a:spcBef>
            </a:pPr>
            <a:r>
              <a:rPr lang="en-IN" sz="2200" dirty="0">
                <a:solidFill>
                  <a:schemeClr val="accent3">
                    <a:lumMod val="25000"/>
                  </a:schemeClr>
                </a:solidFill>
                <a:latin typeface="Abadi" panose="020B0604020104020204" pitchFamily="34" charset="0"/>
              </a:rPr>
              <a:t>Another popular data source for obtaining Falcon 9 Launch data is web scraping related Wiki pages. We implemented the Python BeautifulSoup package to web scrape some HTML tables that contain valuable Falcon 9 launch records. Further we parsed the data from those tables and converted them into a Pandas data frame for further visualization and analysis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2200" dirty="0">
                <a:solidFill>
                  <a:srgbClr val="1C7DDB"/>
                </a:solidFill>
                <a:latin typeface="Abadi" panose="020B0604020104020204" pitchFamily="34" charset="0"/>
              </a:rPr>
              <a:t>	Flowchart of </a:t>
            </a:r>
            <a:r>
              <a:rPr lang="en-US" sz="2200" dirty="0">
                <a:solidFill>
                  <a:srgbClr val="1C7DDB"/>
                </a:solidFill>
                <a:latin typeface="Abadi"/>
              </a:rPr>
              <a:t>SpaceX API calls </a:t>
            </a: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1.SpaceX API to get past launch data</a:t>
            </a:r>
          </a:p>
          <a:p>
            <a:pPr marL="0" indent="0">
              <a:lnSpc>
                <a:spcPct val="100000"/>
              </a:lnSpc>
              <a:spcBef>
                <a:spcPts val="1400"/>
              </a:spcBef>
              <a:buNone/>
            </a:pPr>
            <a:r>
              <a:rPr lang="en-US" sz="2200" dirty="0">
                <a:solidFill>
                  <a:schemeClr val="accent3">
                    <a:lumMod val="25000"/>
                  </a:schemeClr>
                </a:solidFill>
                <a:latin typeface="Abadi"/>
              </a:rPr>
              <a:t>2. Import requests library to parse data from API or URL which will be in json format.</a:t>
            </a:r>
          </a:p>
          <a:p>
            <a:pPr marL="0" indent="0">
              <a:lnSpc>
                <a:spcPct val="100000"/>
              </a:lnSpc>
              <a:spcBef>
                <a:spcPts val="1400"/>
              </a:spcBef>
              <a:buNone/>
            </a:pPr>
            <a:r>
              <a:rPr lang="en-US" sz="2200" dirty="0">
                <a:solidFill>
                  <a:schemeClr val="accent3">
                    <a:lumMod val="25000"/>
                  </a:schemeClr>
                </a:solidFill>
                <a:latin typeface="Abadi"/>
              </a:rPr>
              <a:t>3. Use </a:t>
            </a:r>
            <a:r>
              <a:rPr lang="en-US" sz="2200" dirty="0" err="1">
                <a:solidFill>
                  <a:schemeClr val="accent3">
                    <a:lumMod val="25000"/>
                  </a:schemeClr>
                </a:solidFill>
                <a:latin typeface="Abadi"/>
              </a:rPr>
              <a:t>json_normalize</a:t>
            </a:r>
            <a:r>
              <a:rPr lang="en-US" sz="2200" dirty="0">
                <a:solidFill>
                  <a:schemeClr val="accent3">
                    <a:lumMod val="25000"/>
                  </a:schemeClr>
                </a:solidFill>
                <a:latin typeface="Abadi"/>
              </a:rPr>
              <a:t>() to convert json format response into flat tables</a:t>
            </a:r>
          </a:p>
          <a:p>
            <a:pPr marL="0" indent="0">
              <a:buNone/>
            </a:pPr>
            <a:r>
              <a:rPr lang="en-IN" sz="2200" dirty="0">
                <a:solidFill>
                  <a:schemeClr val="accent3">
                    <a:lumMod val="25000"/>
                  </a:schemeClr>
                </a:solidFill>
                <a:latin typeface="Abadi" panose="020B0604020104020204" pitchFamily="34" charset="0"/>
              </a:rPr>
              <a:t>GitHub – </a:t>
            </a:r>
          </a:p>
          <a:p>
            <a:pPr marL="0" indent="0">
              <a:buNone/>
            </a:pPr>
            <a:r>
              <a:rPr lang="en-US" sz="2200" dirty="0">
                <a:solidFill>
                  <a:schemeClr val="accent3">
                    <a:lumMod val="25000"/>
                  </a:schemeClr>
                </a:solidFill>
                <a:latin typeface="Abadi" panose="020B0604020104020204" pitchFamily="34" charset="0"/>
                <a:hlinkClick r:id="rId4"/>
              </a:rPr>
              <a:t>https://github.com/santo-mantras/IBM_CapstoneProject.git</a:t>
            </a:r>
            <a:endParaRPr lang="en-IN"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80B4FD3E-0F29-0233-8C5F-FA624FFFF840}"/>
              </a:ext>
            </a:extLst>
          </p:cNvPr>
          <p:cNvGraphicFramePr/>
          <p:nvPr>
            <p:extLst>
              <p:ext uri="{D42A27DB-BD31-4B8C-83A1-F6EECF244321}">
                <p14:modId xmlns:p14="http://schemas.microsoft.com/office/powerpoint/2010/main" val="1272349913"/>
              </p:ext>
            </p:extLst>
          </p:nvPr>
        </p:nvGraphicFramePr>
        <p:xfrm>
          <a:off x="6027811" y="2188030"/>
          <a:ext cx="5486400" cy="36902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727275" cy="4233285"/>
          </a:xfrm>
          <a:prstGeom prst="rect">
            <a:avLst/>
          </a:prstGeom>
        </p:spPr>
        <p:txBody>
          <a:bodyPr lIns="91440" tIns="45720" rIns="91440" bIns="45720" anchor="t">
            <a:no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We implemented the Python BeautifulSoup package to web scrape some HTML tables that contain valuable Falcon 9 launch records. Further we parsed the data from those tables and converted them into a Pandas data frame for further visualization and analysis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https://github.com/santo-mantras/IBM_CapstoneProject.git</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Content Placeholder 4">
            <a:extLst>
              <a:ext uri="{FF2B5EF4-FFF2-40B4-BE49-F238E27FC236}">
                <a16:creationId xmlns:a16="http://schemas.microsoft.com/office/drawing/2014/main" id="{8EE8F402-9159-18C4-3CB2-180873FDCEC5}"/>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panose="020B0604020104020204" pitchFamily="34" charset="0"/>
              </a:rPr>
              <a:t>	Flowchart of </a:t>
            </a:r>
            <a:r>
              <a:rPr lang="en-US" sz="2200" dirty="0">
                <a:solidFill>
                  <a:srgbClr val="1C7DDB"/>
                </a:solidFill>
                <a:latin typeface="Abadi"/>
              </a:rPr>
              <a:t>Web Scraping </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dirty="0">
              <a:cs typeface="Calibri"/>
            </a:endParaRPr>
          </a:p>
        </p:txBody>
      </p:sp>
      <p:graphicFrame>
        <p:nvGraphicFramePr>
          <p:cNvPr id="8" name="Diagram 7">
            <a:extLst>
              <a:ext uri="{FF2B5EF4-FFF2-40B4-BE49-F238E27FC236}">
                <a16:creationId xmlns:a16="http://schemas.microsoft.com/office/drawing/2014/main" id="{CD1029F2-BFA5-3915-1B37-163C2D776F76}"/>
              </a:ext>
            </a:extLst>
          </p:cNvPr>
          <p:cNvGraphicFramePr/>
          <p:nvPr>
            <p:extLst>
              <p:ext uri="{D42A27DB-BD31-4B8C-83A1-F6EECF244321}">
                <p14:modId xmlns:p14="http://schemas.microsoft.com/office/powerpoint/2010/main" val="625130967"/>
              </p:ext>
            </p:extLst>
          </p:nvPr>
        </p:nvGraphicFramePr>
        <p:xfrm>
          <a:off x="6027811" y="2188029"/>
          <a:ext cx="5486400" cy="38111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791</TotalTime>
  <Words>2780</Words>
  <Application>Microsoft Office PowerPoint</Application>
  <PresentationFormat>Widescreen</PresentationFormat>
  <Paragraphs>262</Paragraphs>
  <Slides>47</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Abadi</vt:lpstr>
      <vt:lpstr>-apple-system</vt:lpstr>
      <vt:lpstr>Arial</vt:lpstr>
      <vt:lpstr>Calibri</vt:lpstr>
      <vt:lpstr>Calibri Light</vt:lpstr>
      <vt:lpstr>Helvetica Neue</vt:lpstr>
      <vt:lpstr>IBM Plex Mono SemiBold</vt:lpstr>
      <vt:lpstr>IBM Plex Mono Text</vt:lpstr>
      <vt:lpstr>OpenSans</vt:lpstr>
      <vt:lpstr>Source Sans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32202_ANKIT_22_23</cp:lastModifiedBy>
  <cp:revision>283</cp:revision>
  <dcterms:created xsi:type="dcterms:W3CDTF">2021-04-29T18:58:34Z</dcterms:created>
  <dcterms:modified xsi:type="dcterms:W3CDTF">2023-06-02T16:54:30Z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